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1440" r:id="rId2"/>
    <p:sldId id="1314" r:id="rId3"/>
    <p:sldId id="1367" r:id="rId4"/>
    <p:sldId id="1374" r:id="rId5"/>
    <p:sldId id="1375" r:id="rId6"/>
    <p:sldId id="1410" r:id="rId7"/>
    <p:sldId id="1376" r:id="rId8"/>
    <p:sldId id="1378" r:id="rId9"/>
    <p:sldId id="1379" r:id="rId10"/>
    <p:sldId id="1380" r:id="rId11"/>
    <p:sldId id="1381" r:id="rId12"/>
    <p:sldId id="1382" r:id="rId13"/>
    <p:sldId id="1383" r:id="rId14"/>
    <p:sldId id="1413" r:id="rId15"/>
    <p:sldId id="1385" r:id="rId16"/>
    <p:sldId id="1386" r:id="rId17"/>
    <p:sldId id="1387" r:id="rId18"/>
    <p:sldId id="1388" r:id="rId19"/>
    <p:sldId id="1414" r:id="rId20"/>
    <p:sldId id="1390" r:id="rId21"/>
    <p:sldId id="1391" r:id="rId22"/>
    <p:sldId id="1392" r:id="rId23"/>
    <p:sldId id="1393" r:id="rId24"/>
    <p:sldId id="1394" r:id="rId25"/>
    <p:sldId id="1415" r:id="rId26"/>
    <p:sldId id="1398" r:id="rId27"/>
    <p:sldId id="1399" r:id="rId28"/>
    <p:sldId id="1400" r:id="rId29"/>
    <p:sldId id="1411" r:id="rId30"/>
    <p:sldId id="1401" r:id="rId31"/>
    <p:sldId id="1402" r:id="rId32"/>
    <p:sldId id="1416" r:id="rId33"/>
    <p:sldId id="1403" r:id="rId34"/>
    <p:sldId id="1404" r:id="rId35"/>
    <p:sldId id="1405" r:id="rId36"/>
    <p:sldId id="1412" r:id="rId37"/>
    <p:sldId id="1408" r:id="rId38"/>
    <p:sldId id="1409" r:id="rId39"/>
    <p:sldId id="1441" r:id="rId40"/>
    <p:sldId id="1442" r:id="rId41"/>
    <p:sldId id="1443"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2880">
          <p15:clr>
            <a:srgbClr val="A4A3A4"/>
          </p15:clr>
        </p15:guide>
        <p15:guide id="3" orient="horz" pos="1296">
          <p15:clr>
            <a:srgbClr val="A4A3A4"/>
          </p15:clr>
        </p15:guide>
        <p15:guide id="4" orient="horz" pos="816">
          <p15:clr>
            <a:srgbClr val="A4A3A4"/>
          </p15:clr>
        </p15:guide>
        <p15:guide id="5" orient="horz" pos="3984">
          <p15:clr>
            <a:srgbClr val="A4A3A4"/>
          </p15:clr>
        </p15:guide>
        <p15:guide id="6" orient="horz" pos="384">
          <p15:clr>
            <a:srgbClr val="A4A3A4"/>
          </p15:clr>
        </p15:guide>
        <p15:guide id="7" orient="horz" pos="144">
          <p15:clr>
            <a:srgbClr val="A4A3A4"/>
          </p15:clr>
        </p15:guide>
        <p15:guide id="8" orient="horz" pos="1056">
          <p15:clr>
            <a:srgbClr val="A4A3A4"/>
          </p15:clr>
        </p15:guide>
        <p15:guide id="9" pos="288">
          <p15:clr>
            <a:srgbClr val="A4A3A4"/>
          </p15:clr>
        </p15:guide>
        <p15:guide id="10"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cmAuthor id="2" name="Thamizharasan Dhanaseelan" initials="TD" lastIdx="1" clrIdx="1"/>
  <p:cmAuthor id="3" name="Editorial Integra" initials="Q"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a:srgbClr val="99008C"/>
    <a:srgbClr val="001581"/>
    <a:srgbClr val="82007C"/>
    <a:srgbClr val="96008F"/>
    <a:srgbClr val="595375"/>
    <a:srgbClr val="6B638B"/>
    <a:srgbClr val="000000"/>
    <a:srgbClr val="FDB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22" autoAdjust="0"/>
    <p:restoredTop sz="94434" autoAdjust="0"/>
  </p:normalViewPr>
  <p:slideViewPr>
    <p:cSldViewPr>
      <p:cViewPr varScale="1">
        <p:scale>
          <a:sx n="74" d="100"/>
          <a:sy n="74" d="100"/>
        </p:scale>
        <p:origin x="1428" y="72"/>
      </p:cViewPr>
      <p:guideLst>
        <p:guide orient="horz" pos="2112"/>
        <p:guide pos="2880"/>
        <p:guide orient="horz" pos="1296"/>
        <p:guide orient="horz" pos="816"/>
        <p:guide orient="horz" pos="3984"/>
        <p:guide orient="horz" pos="384"/>
        <p:guide orient="horz" pos="144"/>
        <p:guide orient="horz" pos="1056"/>
        <p:guide pos="288"/>
        <p:guide pos="5472"/>
      </p:guideLst>
    </p:cSldViewPr>
  </p:slideViewPr>
  <p:outlineViewPr>
    <p:cViewPr>
      <p:scale>
        <a:sx n="33" d="100"/>
        <a:sy n="33" d="100"/>
      </p:scale>
      <p:origin x="0" y="-88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11/1/2021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11/1/2021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79581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marketing information system primarily serves the company’s marketing and other managers. However, it may also provide information to external partners, such as suppliers, resellers, or marketing services agencies. For example, Walmart's Retail Link system gives key suppliers access to information on everything from customers’ buying patterns and store inventory levels to how many items they’ve sold in which stores in the past 24 hours.</a:t>
            </a:r>
            <a:endParaRPr lang="en-US" baseline="30000" dirty="0"/>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MIS balances the information users would </a:t>
            </a:r>
            <a:r>
              <a:rPr lang="en-US" i="1" dirty="0"/>
              <a:t>like</a:t>
            </a:r>
            <a:r>
              <a:rPr lang="en-US" dirty="0"/>
              <a:t> to have against what they really </a:t>
            </a:r>
            <a:r>
              <a:rPr lang="en-US" i="1" dirty="0"/>
              <a:t>need</a:t>
            </a:r>
            <a:r>
              <a:rPr lang="en-US" dirty="0"/>
              <a:t> and what is </a:t>
            </a:r>
            <a:r>
              <a:rPr lang="en-US" i="1" dirty="0"/>
              <a:t>feasible</a:t>
            </a:r>
            <a:r>
              <a:rPr lang="en-US" dirty="0"/>
              <a:t> to offer. Some managers will ask for whatever information they can get without thinking carefully about what they really need. Too much information can be as harmful as too little.</a:t>
            </a:r>
          </a:p>
          <a:p>
            <a:endParaRPr lang="en-US" dirty="0"/>
          </a:p>
          <a:p>
            <a:r>
              <a:rPr lang="en-US" dirty="0"/>
              <a:t>Other managers may omit things they ought to know, or they may not know to ask for some types of information they should have. For example, managers might need to know about surges in favorable or unfavorable consumer discussions about their brands on blogs or online social networks. Because they do not know about these discussions, they do not think to ask about them.</a:t>
            </a:r>
          </a:p>
          <a:p>
            <a:endParaRPr lang="en-US" dirty="0"/>
          </a:p>
          <a:p>
            <a:r>
              <a:rPr lang="en-US" dirty="0"/>
              <a:t>The MIS must monitor the marketing environment to provide decision makers with information they should have to better understand customers and make key marketing decisions.</a:t>
            </a:r>
          </a:p>
          <a:p>
            <a:endParaRPr lang="en-US" dirty="0"/>
          </a:p>
          <a:p>
            <a:r>
              <a:rPr lang="en-US" dirty="0"/>
              <a:t>The company must decide whether the value of insights gained from additional information is worth the costs of providing it, and both value and cost are often hard to assess.</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problem </a:t>
            </a:r>
            <a:r>
              <a:rPr lang="en-US" i="0" dirty="0"/>
              <a:t>isn’t finding</a:t>
            </a:r>
            <a:r>
              <a:rPr lang="en-US" i="0" baseline="0" dirty="0"/>
              <a:t> </a:t>
            </a:r>
            <a:r>
              <a:rPr lang="en-US" i="0" dirty="0"/>
              <a:t>information; the world is</a:t>
            </a:r>
            <a:r>
              <a:rPr lang="en-US" i="0" baseline="0" dirty="0"/>
              <a:t> </a:t>
            </a:r>
            <a:r>
              <a:rPr lang="en-US" i="0" dirty="0"/>
              <a:t>bursting with information from a glut</a:t>
            </a:r>
            <a:r>
              <a:rPr lang="en-US" i="0" baseline="0" dirty="0"/>
              <a:t> </a:t>
            </a:r>
            <a:r>
              <a:rPr lang="en-US" i="0" dirty="0"/>
              <a:t>of sources. The real challenge is to find</a:t>
            </a:r>
            <a:r>
              <a:rPr lang="en-US" i="0" baseline="0" dirty="0"/>
              <a:t> </a:t>
            </a:r>
            <a:r>
              <a:rPr lang="en-US" i="0" dirty="0"/>
              <a:t>the right information—from inside and</a:t>
            </a:r>
            <a:r>
              <a:rPr lang="en-US" i="0" baseline="0" dirty="0"/>
              <a:t> </a:t>
            </a:r>
            <a:r>
              <a:rPr lang="en-US" i="0" dirty="0"/>
              <a:t>outside sources—and </a:t>
            </a:r>
            <a:r>
              <a:rPr lang="en-US" dirty="0"/>
              <a:t>turn it into</a:t>
            </a:r>
            <a:r>
              <a:rPr lang="en-US" baseline="0" dirty="0"/>
              <a:t> </a:t>
            </a:r>
            <a:r>
              <a:rPr lang="en-US" dirty="0"/>
              <a:t>customer insights.</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ea typeface="ＭＳ Ｐゴシック" charset="-128"/>
              </a:rPr>
              <a:t>Many companies build extensive </a:t>
            </a:r>
            <a:r>
              <a:rPr lang="en-US" b="1" dirty="0">
                <a:ea typeface="ＭＳ Ｐゴシック" charset="-128"/>
              </a:rPr>
              <a:t>internal databases</a:t>
            </a:r>
            <a:r>
              <a:rPr lang="en-US" dirty="0">
                <a:ea typeface="ＭＳ Ｐゴシック" charset="-128"/>
              </a:rPr>
              <a:t>, electronic collections of consumer and market information obtained from data sources within the company’s network. Information in the database may include:</a:t>
            </a:r>
          </a:p>
          <a:p>
            <a:pPr>
              <a:defRPr/>
            </a:pPr>
            <a:endParaRPr lang="en-US" dirty="0">
              <a:ea typeface="ＭＳ Ｐゴシック" charset="-128"/>
            </a:endParaRPr>
          </a:p>
          <a:p>
            <a:pPr marL="1085850" lvl="2" indent="-171450">
              <a:buFont typeface="Arial" panose="020B0604020202020204" pitchFamily="34" charset="0"/>
              <a:buChar char="•"/>
              <a:defRPr/>
            </a:pPr>
            <a:r>
              <a:rPr lang="en-US" dirty="0">
                <a:ea typeface="ＭＳ Ｐゴシック" charset="-128"/>
              </a:rPr>
              <a:t>information on customer characteristics</a:t>
            </a:r>
          </a:p>
          <a:p>
            <a:pPr marL="1085850" lvl="2" indent="-171450">
              <a:buFont typeface="Arial" panose="020B0604020202020204" pitchFamily="34" charset="0"/>
              <a:buChar char="•"/>
              <a:defRPr/>
            </a:pPr>
            <a:r>
              <a:rPr lang="en-US" dirty="0">
                <a:ea typeface="ＭＳ Ｐゴシック" charset="-128"/>
              </a:rPr>
              <a:t>sales transactions</a:t>
            </a:r>
          </a:p>
          <a:p>
            <a:pPr marL="1085850" lvl="2" indent="-171450">
              <a:buFont typeface="Arial" panose="020B0604020202020204" pitchFamily="34" charset="0"/>
              <a:buChar char="•"/>
              <a:defRPr/>
            </a:pPr>
            <a:r>
              <a:rPr lang="en-US" dirty="0">
                <a:ea typeface="ＭＳ Ｐゴシック" charset="-128"/>
              </a:rPr>
              <a:t>website visits</a:t>
            </a:r>
          </a:p>
          <a:p>
            <a:pPr marL="1085850" lvl="2" indent="-171450">
              <a:buFont typeface="Arial" panose="020B0604020202020204" pitchFamily="34" charset="0"/>
              <a:buChar char="•"/>
              <a:defRPr/>
            </a:pPr>
            <a:r>
              <a:rPr lang="en-US" dirty="0">
                <a:ea typeface="ＭＳ Ｐゴシック" charset="-128"/>
              </a:rPr>
              <a:t>customer satisfaction and service records</a:t>
            </a:r>
          </a:p>
          <a:p>
            <a:pPr marL="1085850" lvl="2" indent="-171450">
              <a:buFont typeface="Arial" panose="020B0604020202020204" pitchFamily="34" charset="0"/>
              <a:buChar char="•"/>
              <a:defRPr/>
            </a:pPr>
            <a:r>
              <a:rPr lang="en-US" dirty="0">
                <a:ea typeface="ＭＳ Ｐゴシック" charset="-128"/>
              </a:rPr>
              <a:t>records of sales, costs, and cash flows</a:t>
            </a:r>
          </a:p>
          <a:p>
            <a:pPr marL="1085850" lvl="2" indent="-171450">
              <a:buFont typeface="Arial" panose="020B0604020202020204" pitchFamily="34" charset="0"/>
              <a:buChar char="•"/>
              <a:defRPr/>
            </a:pPr>
            <a:r>
              <a:rPr lang="en-US" dirty="0">
                <a:ea typeface="ＭＳ Ｐゴシック" charset="-128"/>
              </a:rPr>
              <a:t>reports on production, shipments, and inventories</a:t>
            </a:r>
          </a:p>
          <a:p>
            <a:pPr marL="1085850" lvl="2" indent="-171450">
              <a:buFont typeface="Arial" panose="020B0604020202020204" pitchFamily="34" charset="0"/>
              <a:buChar char="•"/>
              <a:defRPr/>
            </a:pPr>
            <a:r>
              <a:rPr lang="en-US" dirty="0">
                <a:ea typeface="ＭＳ Ｐゴシック" charset="-128"/>
              </a:rPr>
              <a:t>reports on reseller reactions and competitor activities</a:t>
            </a:r>
          </a:p>
          <a:p>
            <a:pPr marL="1085850" lvl="2" indent="-171450">
              <a:buFont typeface="Arial" panose="020B0604020202020204" pitchFamily="34" charset="0"/>
              <a:buChar char="•"/>
              <a:defRPr/>
            </a:pPr>
            <a:r>
              <a:rPr lang="en-US" dirty="0">
                <a:ea typeface="ＭＳ Ｐゴシック" charset="-128"/>
              </a:rPr>
              <a:t>point-of-sale transaction data</a:t>
            </a:r>
          </a:p>
          <a:p>
            <a:pPr>
              <a:defRPr/>
            </a:pPr>
            <a:endParaRPr lang="en-US" dirty="0">
              <a:ea typeface="ＭＳ Ｐゴシック" charset="-128"/>
            </a:endParaRPr>
          </a:p>
          <a:p>
            <a:pPr>
              <a:defRPr/>
            </a:pPr>
            <a:r>
              <a:rPr lang="en-US" dirty="0">
                <a:ea typeface="ＭＳ Ｐゴシック" charset="-128"/>
              </a:rPr>
              <a:t>Harnessing such information can provide powerful customer insights and strong competitive advantage.</a:t>
            </a:r>
          </a:p>
          <a:p>
            <a:pPr>
              <a:defRPr/>
            </a:pPr>
            <a:endParaRPr lang="en-US" dirty="0">
              <a:ea typeface="ＭＳ Ｐゴシック" charset="-128"/>
            </a:endParaRPr>
          </a:p>
          <a:p>
            <a:pPr>
              <a:defRPr/>
            </a:pPr>
            <a:r>
              <a:rPr lang="en-US" dirty="0">
                <a:ea typeface="ＭＳ Ｐゴシック" charset="-128"/>
              </a:rPr>
              <a:t>Internal databases usually can be accessed more quickly and cheaply than other information sources. However, the</a:t>
            </a:r>
            <a:r>
              <a:rPr lang="en-US" baseline="0" dirty="0">
                <a:ea typeface="ＭＳ Ｐゴシック" charset="-128"/>
              </a:rPr>
              <a:t> data i</a:t>
            </a:r>
            <a:r>
              <a:rPr lang="en-US" dirty="0">
                <a:ea typeface="ＭＳ Ｐゴシック" charset="-128"/>
              </a:rPr>
              <a:t>s often collected for other purposes, so it may be incomplete</a:t>
            </a:r>
            <a:r>
              <a:rPr lang="en-US" baseline="0" dirty="0">
                <a:ea typeface="ＭＳ Ｐゴシック" charset="-128"/>
              </a:rPr>
              <a:t> or </a:t>
            </a:r>
            <a:r>
              <a:rPr lang="en-US" dirty="0">
                <a:ea typeface="ＭＳ Ｐゴシック" charset="-128"/>
              </a:rPr>
              <a:t>in the wrong form. Keeping the database current also requires special</a:t>
            </a:r>
            <a:r>
              <a:rPr lang="en-US" baseline="0" dirty="0">
                <a:ea typeface="ＭＳ Ｐゴシック" charset="-128"/>
              </a:rPr>
              <a:t> </a:t>
            </a:r>
            <a:r>
              <a:rPr lang="en-US" dirty="0">
                <a:ea typeface="ＭＳ Ｐゴシック" charset="-128"/>
              </a:rPr>
              <a:t>effort,</a:t>
            </a:r>
            <a:r>
              <a:rPr lang="en-US" baseline="0" dirty="0">
                <a:ea typeface="ＭＳ Ｐゴシック" charset="-128"/>
              </a:rPr>
              <a:t> </a:t>
            </a:r>
            <a:r>
              <a:rPr lang="en-US" dirty="0">
                <a:ea typeface="ＭＳ Ｐゴシック" charset="-128"/>
              </a:rPr>
              <a:t>equipment, and techniques.</a:t>
            </a:r>
          </a:p>
          <a:p>
            <a:pPr>
              <a:defRPr/>
            </a:pPr>
            <a:endParaRPr lang="en-US"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ea typeface="ＭＳ Ｐゴシック" charset="-128"/>
              </a:rPr>
              <a:t>The goal of competitive marketing intelligence is to improve strategic decision making by understanding the consumer environment, assessing and tracking competitors’ actions, and providing early warnings of opportunities and threats. Marketing intelligence techniques range from:</a:t>
            </a:r>
          </a:p>
          <a:p>
            <a:pPr>
              <a:defRPr/>
            </a:pPr>
            <a:endParaRPr lang="en-US" dirty="0">
              <a:ea typeface="ＭＳ Ｐゴシック" charset="-128"/>
            </a:endParaRPr>
          </a:p>
          <a:p>
            <a:pPr marL="628650" lvl="1" indent="-171450">
              <a:buFont typeface="Arial" panose="020B0604020202020204" pitchFamily="34" charset="0"/>
              <a:buChar char="•"/>
              <a:defRPr/>
            </a:pPr>
            <a:r>
              <a:rPr lang="en-US" dirty="0">
                <a:ea typeface="ＭＳ Ｐゴシック" charset="-128"/>
              </a:rPr>
              <a:t>observing consumers firsthand</a:t>
            </a:r>
          </a:p>
          <a:p>
            <a:pPr marL="628650" lvl="1" indent="-171450">
              <a:buFont typeface="Arial" panose="020B0604020202020204" pitchFamily="34" charset="0"/>
              <a:buChar char="•"/>
              <a:defRPr/>
            </a:pPr>
            <a:r>
              <a:rPr lang="en-US" dirty="0">
                <a:ea typeface="ＭＳ Ｐゴシック" charset="-128"/>
              </a:rPr>
              <a:t>quizzing the company’s own employees</a:t>
            </a:r>
          </a:p>
          <a:p>
            <a:pPr marL="628650" lvl="1" indent="-171450">
              <a:buFont typeface="Arial" panose="020B0604020202020204" pitchFamily="34" charset="0"/>
              <a:buChar char="•"/>
              <a:defRPr/>
            </a:pPr>
            <a:r>
              <a:rPr lang="en-US" dirty="0">
                <a:ea typeface="ＭＳ Ｐゴシック" charset="-128"/>
              </a:rPr>
              <a:t>benchmarking competitors’ products</a:t>
            </a:r>
          </a:p>
          <a:p>
            <a:pPr marL="628650" lvl="1" indent="-171450">
              <a:buFont typeface="Arial" panose="020B0604020202020204" pitchFamily="34" charset="0"/>
              <a:buChar char="•"/>
              <a:defRPr/>
            </a:pPr>
            <a:r>
              <a:rPr lang="en-US" dirty="0">
                <a:ea typeface="ＭＳ Ｐゴシック" charset="-128"/>
              </a:rPr>
              <a:t>researching the internet</a:t>
            </a:r>
          </a:p>
          <a:p>
            <a:pPr marL="628650" lvl="1" indent="-171450">
              <a:buFont typeface="Arial" panose="020B0604020202020204" pitchFamily="34" charset="0"/>
              <a:buChar char="•"/>
              <a:defRPr/>
            </a:pPr>
            <a:r>
              <a:rPr lang="en-US" dirty="0">
                <a:ea typeface="ＭＳ Ｐゴシック" charset="-128"/>
              </a:rPr>
              <a:t>monitoring internet buzz</a:t>
            </a:r>
          </a:p>
          <a:p>
            <a:pPr>
              <a:defRPr/>
            </a:pPr>
            <a:endParaRPr lang="en-US" dirty="0">
              <a:ea typeface="ＭＳ Ｐゴシック" charset="-128"/>
            </a:endParaRPr>
          </a:p>
          <a:p>
            <a:pPr>
              <a:defRPr/>
            </a:pPr>
            <a:r>
              <a:rPr lang="en-US" dirty="0">
                <a:ea typeface="ＭＳ Ｐゴシック" charset="-128"/>
              </a:rPr>
              <a:t>Good marketing intelligence can help marketers gain insights into how consumers talk about and connect with their brands. Many companies send out teams of trained observers.</a:t>
            </a:r>
          </a:p>
          <a:p>
            <a:pPr>
              <a:defRPr/>
            </a:pPr>
            <a:endParaRPr lang="en-US" dirty="0">
              <a:ea typeface="ＭＳ Ｐゴシック" charset="-128"/>
            </a:endParaRPr>
          </a:p>
          <a:p>
            <a:pPr>
              <a:defRPr/>
            </a:pPr>
            <a:r>
              <a:rPr lang="en-US" dirty="0">
                <a:ea typeface="ＭＳ Ｐゴシック" charset="-128"/>
              </a:rPr>
              <a:t>Companies also need to actively monitor competitors’ activities. Firms use competitive marketing intelligence to gain early warnings of competitor moves and strategies, new-product launches, new or changing markets, and potential competitive strengths and weaknesses.</a:t>
            </a:r>
            <a:r>
              <a:rPr lang="en-US" baseline="0" dirty="0">
                <a:ea typeface="ＭＳ Ｐゴシック" charset="-128"/>
              </a:rPr>
              <a:t> M</a:t>
            </a:r>
            <a:r>
              <a:rPr lang="en-US" dirty="0">
                <a:ea typeface="ＭＳ Ｐゴシック" charset="-128"/>
              </a:rPr>
              <a:t>uch competitor intelligence can be collected from:</a:t>
            </a:r>
          </a:p>
          <a:p>
            <a:pPr>
              <a:defRPr/>
            </a:pPr>
            <a:endParaRPr lang="en-US" dirty="0">
              <a:ea typeface="ＭＳ Ｐゴシック" charset="-128"/>
            </a:endParaRPr>
          </a:p>
          <a:p>
            <a:pPr marL="628650" lvl="1" indent="-171450">
              <a:buFont typeface="Arial" panose="020B0604020202020204" pitchFamily="34" charset="0"/>
              <a:buChar char="•"/>
              <a:defRPr/>
            </a:pPr>
            <a:r>
              <a:rPr lang="en-US" dirty="0">
                <a:ea typeface="ＭＳ Ｐゴシック" charset="-128"/>
              </a:rPr>
              <a:t>people inside the company</a:t>
            </a:r>
          </a:p>
          <a:p>
            <a:pPr marL="628650" lvl="1" indent="-171450">
              <a:buFont typeface="Arial" panose="020B0604020202020204" pitchFamily="34" charset="0"/>
              <a:buChar char="•"/>
              <a:defRPr/>
            </a:pPr>
            <a:r>
              <a:rPr lang="en-US" dirty="0">
                <a:ea typeface="ＭＳ Ｐゴシック" charset="-128"/>
              </a:rPr>
              <a:t>suppliers, resellers, and key customers</a:t>
            </a:r>
          </a:p>
          <a:p>
            <a:pPr marL="628650" lvl="1" indent="-171450">
              <a:buFont typeface="Arial" panose="020B0604020202020204" pitchFamily="34" charset="0"/>
              <a:buChar char="•"/>
              <a:defRPr/>
            </a:pPr>
            <a:r>
              <a:rPr lang="en-US" dirty="0">
                <a:ea typeface="ＭＳ Ｐゴシック" charset="-128"/>
              </a:rPr>
              <a:t>monitoring competitors’ websites</a:t>
            </a:r>
          </a:p>
          <a:p>
            <a:pPr marL="628650" lvl="1" indent="-171450">
              <a:buFont typeface="Arial" panose="020B0604020202020204" pitchFamily="34" charset="0"/>
              <a:buChar char="•"/>
              <a:defRPr/>
            </a:pPr>
            <a:r>
              <a:rPr lang="en-US" dirty="0">
                <a:ea typeface="ＭＳ Ｐゴシック" charset="-128"/>
              </a:rPr>
              <a:t>internet searches of specific competitor names, events, or trends</a:t>
            </a:r>
          </a:p>
          <a:p>
            <a:pPr marL="628650" lvl="1" indent="-171450">
              <a:buFont typeface="Arial" panose="020B0604020202020204" pitchFamily="34" charset="0"/>
              <a:buChar char="•"/>
              <a:defRPr/>
            </a:pPr>
            <a:r>
              <a:rPr lang="en-US" dirty="0">
                <a:ea typeface="ＭＳ Ｐゴシック" charset="-128"/>
              </a:rPr>
              <a:t>tracking consumer conversations about competing brands and the company’s own brands </a:t>
            </a:r>
          </a:p>
          <a:p>
            <a:pPr marL="628650" lvl="1" indent="-171450">
              <a:buFont typeface="Arial" panose="020B0604020202020204" pitchFamily="34" charset="0"/>
              <a:buChar char="•"/>
              <a:defRPr/>
            </a:pPr>
            <a:r>
              <a:rPr lang="en-US" dirty="0">
                <a:ea typeface="ＭＳ Ｐゴシック" charset="-128"/>
              </a:rPr>
              <a:t>thousands of online databases</a:t>
            </a:r>
          </a:p>
          <a:p>
            <a:pPr>
              <a:defRPr/>
            </a:pPr>
            <a:endParaRPr lang="en-US" dirty="0">
              <a:ea typeface="ＭＳ Ｐゴシック" charset="-128"/>
            </a:endParaRPr>
          </a:p>
          <a:p>
            <a:pPr>
              <a:defRPr/>
            </a:pPr>
            <a:r>
              <a:rPr lang="en-US" dirty="0">
                <a:ea typeface="ＭＳ Ｐゴシック" charset="-128"/>
              </a:rPr>
              <a:t>The intelligence game goes both ways. Facing determined competitive marketing intelligence efforts by competitors, most companies are now taking steps to protect their own information.</a:t>
            </a:r>
          </a:p>
          <a:p>
            <a:pPr>
              <a:defRPr/>
            </a:pPr>
            <a:endParaRPr lang="en-US" dirty="0">
              <a:ea typeface="ＭＳ Ｐゴシック" charset="-128"/>
            </a:endParaRPr>
          </a:p>
          <a:p>
            <a:pPr>
              <a:defRPr/>
            </a:pPr>
            <a:r>
              <a:rPr lang="en-US" dirty="0">
                <a:ea typeface="ＭＳ Ｐゴシック" charset="-128"/>
              </a:rPr>
              <a:t>The growing use of marketing intelligence also raises ethical issues. Some intelligence gathering techniques may involve questionable ethics.</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14</a:t>
            </a:fld>
            <a:endParaRPr lang="en-US" dirty="0"/>
          </a:p>
        </p:txBody>
      </p:sp>
    </p:spTree>
    <p:extLst>
      <p:ext uri="{BB962C8B-B14F-4D97-AF65-F5344CB8AC3E}">
        <p14:creationId xmlns:p14="http://schemas.microsoft.com/office/powerpoint/2010/main" val="2102018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15</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marketing intelligence involves actively scanning the general marketing environment, marketing research involves more focused studies to gain customer insights relating to specific marketing decisions.</a:t>
            </a:r>
          </a:p>
          <a:p>
            <a:endParaRPr lang="en-US" dirty="0"/>
          </a:p>
          <a:p>
            <a:r>
              <a:rPr lang="en-US" dirty="0"/>
              <a:t>In addition to marketing intelligence information about general consumer, competitor, and marketplace happenings, marketers often need formal studies that provide customer and market insights for specific marketing situations and decisions. </a:t>
            </a:r>
          </a:p>
          <a:p>
            <a:endParaRPr lang="en-US" dirty="0"/>
          </a:p>
          <a:p>
            <a:r>
              <a:rPr lang="en-US" dirty="0"/>
              <a:t>Companies use marketing research in a wide variety of situations. For example, marketing research enables</a:t>
            </a:r>
            <a:r>
              <a:rPr lang="en-US" baseline="0" dirty="0"/>
              <a:t> marketers to:</a:t>
            </a:r>
          </a:p>
          <a:p>
            <a:pPr marL="628650" lvl="1" indent="-171450">
              <a:buFont typeface="Arial" panose="020B0604020202020204" pitchFamily="34" charset="0"/>
              <a:buChar char="•"/>
            </a:pPr>
            <a:r>
              <a:rPr lang="en-US" dirty="0"/>
              <a:t>gain</a:t>
            </a:r>
            <a:r>
              <a:rPr lang="en-US" baseline="0" dirty="0"/>
              <a:t> </a:t>
            </a:r>
            <a:r>
              <a:rPr lang="en-US" dirty="0"/>
              <a:t>insights into customer motivations, purchase behavior, and satisfaction</a:t>
            </a:r>
          </a:p>
          <a:p>
            <a:pPr marL="628650" lvl="1" indent="-171450">
              <a:buFont typeface="Arial" panose="020B0604020202020204" pitchFamily="34" charset="0"/>
              <a:buChar char="•"/>
            </a:pPr>
            <a:r>
              <a:rPr lang="en-US" dirty="0"/>
              <a:t>assess market potential and market share</a:t>
            </a:r>
          </a:p>
          <a:p>
            <a:pPr marL="628650" lvl="1" indent="-171450">
              <a:buFont typeface="Arial" panose="020B0604020202020204" pitchFamily="34" charset="0"/>
              <a:buChar char="•"/>
            </a:pPr>
            <a:r>
              <a:rPr lang="en-US" dirty="0"/>
              <a:t>measure the effectiveness of pricing, product, distribution, and promotion activities</a:t>
            </a:r>
          </a:p>
          <a:p>
            <a:endParaRPr lang="en-US" dirty="0"/>
          </a:p>
          <a:p>
            <a:r>
              <a:rPr lang="en-US" dirty="0"/>
              <a:t>Some large companies have their own research departments that work with marketing managers on marketing research projects. In addition, these companies—like their smaller counterparts—frequently hire outside research specialists to consult with management on specific marketing problems and to conduct marketing research studies. Sometimes firms simply purchase data collected by outside firms to aid in their decision making.</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a:t>
            </a:r>
            <a:r>
              <a:rPr lang="en-US" b="1" dirty="0"/>
              <a:t>Figure 4.2</a:t>
            </a:r>
            <a:r>
              <a:rPr lang="en-US" dirty="0"/>
              <a:t>, the marketing research process has four steps: defining the problem and research objectives, developing the research plan, implementing the research plan, and interpreting and reporting the findings.</a:t>
            </a:r>
          </a:p>
          <a:p>
            <a:endParaRPr lang="en-US" dirty="0"/>
          </a:p>
          <a:p>
            <a:r>
              <a:rPr lang="en-US" dirty="0"/>
              <a:t>The first step is probably the most difficult but also the most important</a:t>
            </a:r>
            <a:r>
              <a:rPr lang="en-US" baseline="0" dirty="0"/>
              <a:t> </a:t>
            </a:r>
            <a:r>
              <a:rPr lang="en-US" dirty="0"/>
              <a:t>one. It guides the entire research</a:t>
            </a:r>
            <a:r>
              <a:rPr lang="en-US" baseline="0" dirty="0"/>
              <a:t> </a:t>
            </a:r>
            <a:r>
              <a:rPr lang="en-US" dirty="0"/>
              <a:t>process. It’s frustrating to reach the</a:t>
            </a:r>
            <a:r>
              <a:rPr lang="en-US" baseline="0" dirty="0"/>
              <a:t> </a:t>
            </a:r>
            <a:r>
              <a:rPr lang="en-US" dirty="0"/>
              <a:t>end of an expensive research project</a:t>
            </a:r>
            <a:r>
              <a:rPr lang="en-US" baseline="0" dirty="0"/>
              <a:t> </a:t>
            </a:r>
            <a:r>
              <a:rPr lang="en-US" dirty="0"/>
              <a:t>only to learn that you’ve addressed the</a:t>
            </a:r>
            <a:r>
              <a:rPr lang="en-US" baseline="0" dirty="0"/>
              <a:t> </a:t>
            </a:r>
            <a:r>
              <a:rPr lang="en-US" dirty="0"/>
              <a:t>wrong problem!</a:t>
            </a:r>
          </a:p>
          <a:p>
            <a:pPr>
              <a:defRPr/>
            </a:pPr>
            <a:r>
              <a:rPr lang="en-US" dirty="0">
                <a:ea typeface="ＭＳ Ｐゴシック" charset="-128"/>
              </a:rPr>
              <a:t>Long Description: </a:t>
            </a:r>
          </a:p>
          <a:p>
            <a:r>
              <a:rPr lang="en-US" sz="1200" kern="1200" dirty="0">
                <a:solidFill>
                  <a:schemeClr val="tx1"/>
                </a:solidFill>
                <a:effectLst/>
                <a:latin typeface="+mn-lt"/>
                <a:ea typeface="+mn-ea"/>
                <a:cs typeface="+mn-cs"/>
              </a:rPr>
              <a:t>The four steps depicted in the flowchart are as follows: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Defining the problem and research objectives: This first step is probably the most difficult but also the most important one. It guides the entire research process. It’s frustrating and costly to reach the end of an expensive research project only to learn that you’ve addressed the wrong problem!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Developing the research plan for collecting information</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Implementing the research plan—collecting and analyzing the data</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Interpreting and reporting the findings. </a:t>
            </a:r>
            <a:endParaRPr lang="en-IN" sz="1200" kern="1200" dirty="0">
              <a:solidFill>
                <a:schemeClr val="tx1"/>
              </a:solidFill>
              <a:effectLst/>
              <a:latin typeface="+mn-lt"/>
              <a:ea typeface="+mn-ea"/>
              <a:cs typeface="+mn-cs"/>
            </a:endParaRPr>
          </a:p>
          <a:p>
            <a:pPr marL="171450" indent="-171450">
              <a:buFont typeface="Arial" panose="020B0604020202020204" pitchFamily="34" charset="0"/>
              <a:buChar char="•"/>
              <a:defRPr/>
            </a:pPr>
            <a:endParaRPr lang="en-US"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Discussion Question</a:t>
            </a:r>
          </a:p>
          <a:p>
            <a:r>
              <a:rPr lang="en-US" i="1" dirty="0"/>
              <a:t>Consider a local business near campus. . .</a:t>
            </a:r>
          </a:p>
          <a:p>
            <a:pPr lvl="1"/>
            <a:r>
              <a:rPr lang="en-US" i="1" dirty="0"/>
              <a:t>How would they conduct exploratory research? </a:t>
            </a:r>
          </a:p>
          <a:p>
            <a:pPr lvl="1"/>
            <a:r>
              <a:rPr lang="en-US" i="1" dirty="0"/>
              <a:t>What might they want to find out in descriptive research?</a:t>
            </a:r>
          </a:p>
          <a:p>
            <a:pPr lvl="1"/>
            <a:r>
              <a:rPr lang="en-US" i="1" dirty="0"/>
              <a:t>What relationships might they explore in causal research?</a:t>
            </a:r>
          </a:p>
          <a:p>
            <a:r>
              <a:rPr lang="en-US" dirty="0"/>
              <a:t>Students will have the following responses for the above questions: exploratory research (focus groups, interviews); descriptive research (who, when, how, why);causal research (price/demand, environment/purchase rate).</a:t>
            </a:r>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The objective</a:t>
            </a:r>
            <a:r>
              <a:rPr lang="en-US" baseline="0" dirty="0"/>
              <a:t> of </a:t>
            </a:r>
            <a:r>
              <a:rPr lang="en-US" i="1" baseline="0" dirty="0"/>
              <a:t>exploratory research </a:t>
            </a:r>
            <a:r>
              <a:rPr lang="en-US" baseline="0" dirty="0"/>
              <a:t>is </a:t>
            </a:r>
            <a:r>
              <a:rPr lang="en-US" dirty="0"/>
              <a:t>to gather preliminary information that will help define the problem and suggest hypotheses.</a:t>
            </a:r>
            <a:r>
              <a:rPr lang="en-US" baseline="0" dirty="0"/>
              <a:t> </a:t>
            </a:r>
            <a:r>
              <a:rPr lang="en-US" i="1" dirty="0"/>
              <a:t>Descriptive research</a:t>
            </a:r>
            <a:r>
              <a:rPr lang="en-US" i="1" baseline="0" dirty="0"/>
              <a:t> </a:t>
            </a:r>
            <a:r>
              <a:rPr lang="en-US" dirty="0"/>
              <a:t>describes </a:t>
            </a:r>
            <a:r>
              <a:rPr lang="en-US" sz="1200" b="0" i="0" u="none" strike="noStrike" kern="1200" baseline="0" dirty="0">
                <a:solidFill>
                  <a:schemeClr val="tx1"/>
                </a:solidFill>
                <a:latin typeface="+mn-lt"/>
                <a:ea typeface="+mn-ea"/>
                <a:cs typeface="+mn-cs"/>
              </a:rPr>
              <a:t>marketing problems, situations, or markets, such as the market potential for a product or the demographics and attitudes of consumers. </a:t>
            </a:r>
            <a:r>
              <a:rPr lang="en-US" i="1" dirty="0"/>
              <a:t>Causal research</a:t>
            </a:r>
            <a:r>
              <a:rPr lang="en-US" i="1" baseline="0" dirty="0"/>
              <a:t> </a:t>
            </a:r>
            <a:r>
              <a:rPr lang="en-US" dirty="0"/>
              <a:t>tests hypothesis about cause-and-effect relationships.</a:t>
            </a:r>
          </a:p>
          <a:p>
            <a:pPr lvl="1"/>
            <a:endParaRPr lang="en-US" dirty="0"/>
          </a:p>
          <a:p>
            <a:r>
              <a:rPr lang="en-US" sz="1200" b="0" i="0" u="none" strike="noStrike" kern="1200" baseline="0" dirty="0">
                <a:solidFill>
                  <a:schemeClr val="tx1"/>
                </a:solidFill>
                <a:latin typeface="+mn-lt"/>
                <a:ea typeface="+mn-ea"/>
                <a:cs typeface="+mn-cs"/>
              </a:rPr>
              <a:t>The statement of the problem and research objectives guides the entire research process. The manager and the researcher should put the statement in writing to be certain that they agree on the purpose and expected results of the research.</a:t>
            </a:r>
            <a:endParaRPr lang="en-US" dirty="0"/>
          </a:p>
          <a:p>
            <a:pPr lvl="1"/>
            <a:endParaRPr lang="en-US" dirty="0"/>
          </a:p>
          <a:p>
            <a:pPr lvl="1"/>
            <a:endParaRPr lang="en-US" dirty="0"/>
          </a:p>
          <a:p>
            <a:pPr>
              <a:defRPr/>
            </a:pPr>
            <a:endParaRPr lang="en-US"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researchers have defined the research problem and objectives, they must determine the exact information needed, develop a plan for gathering it efficiently, and present the plan to management. The research plan outlines sources of existing data and spells out the specific research approaches, contact methods, sampling plans, and instruments that researchers will use to gather new data.</a:t>
            </a:r>
          </a:p>
          <a:p>
            <a:endParaRPr lang="en-US" dirty="0"/>
          </a:p>
          <a:p>
            <a:r>
              <a:rPr lang="en-US" b="0" dirty="0"/>
              <a:t>Research objectives must be translated into specific information needs. </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147519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research plan should be presented in a </a:t>
            </a:r>
            <a:r>
              <a:rPr lang="en-US" i="1" dirty="0"/>
              <a:t>written proposal</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written proposal is especially important when the research project is large and complex or when an outside firm carries it out.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proposal should cover the </a:t>
            </a:r>
            <a:r>
              <a:rPr lang="en-US" b="1" dirty="0"/>
              <a:t>management problems </a:t>
            </a:r>
            <a:r>
              <a:rPr lang="en-US" dirty="0"/>
              <a:t>addressed, the </a:t>
            </a:r>
            <a:r>
              <a:rPr lang="en-US" b="1" dirty="0"/>
              <a:t>research objectives</a:t>
            </a:r>
            <a:r>
              <a:rPr lang="en-US" dirty="0"/>
              <a:t>, the </a:t>
            </a:r>
            <a:r>
              <a:rPr lang="en-US" b="1" dirty="0"/>
              <a:t>information to be obtained</a:t>
            </a:r>
            <a:r>
              <a:rPr lang="en-US" dirty="0"/>
              <a:t>, and how the results will </a:t>
            </a:r>
            <a:r>
              <a:rPr lang="en-US" b="1" dirty="0"/>
              <a:t>help management’s decision making</a:t>
            </a:r>
            <a:r>
              <a:rPr lang="en-US" dirty="0"/>
              <a:t>. The proposal also should include estimated </a:t>
            </a:r>
            <a:r>
              <a:rPr lang="en-US" b="1" dirty="0"/>
              <a:t>research costs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ea typeface="ＭＳ Ｐゴシック" charset="-128"/>
              </a:rPr>
              <a:t>To meet the manager’s information needs, the research plan can call for gathering secondary data, primary data, or both. </a:t>
            </a:r>
          </a:p>
          <a:p>
            <a:pPr>
              <a:defRPr/>
            </a:pPr>
            <a:endParaRPr lang="en-US" b="1" dirty="0">
              <a:ea typeface="ＭＳ Ｐゴシック" charset="-128"/>
            </a:endParaRPr>
          </a:p>
          <a:p>
            <a:pPr>
              <a:defRPr/>
            </a:pPr>
            <a:r>
              <a:rPr lang="en-US" b="1" dirty="0">
                <a:ea typeface="ＭＳ Ｐゴシック" charset="-128"/>
              </a:rPr>
              <a:t>Secondary data </a:t>
            </a:r>
            <a:r>
              <a:rPr lang="en-US" dirty="0">
                <a:ea typeface="ＭＳ Ｐゴシック" charset="-128"/>
              </a:rPr>
              <a:t>consist of information that already exists somewhere, having been collected for another purpose. </a:t>
            </a:r>
            <a:r>
              <a:rPr lang="en-US" b="1" dirty="0">
                <a:ea typeface="ＭＳ Ｐゴシック" charset="-128"/>
              </a:rPr>
              <a:t>Primary data</a:t>
            </a:r>
            <a:r>
              <a:rPr lang="en-US" dirty="0">
                <a:ea typeface="ＭＳ Ｐゴシック" charset="-128"/>
              </a:rPr>
              <a:t> consist of information collected for the specific purpose at hand.</a:t>
            </a:r>
          </a:p>
          <a:p>
            <a:pPr>
              <a:defRPr/>
            </a:pPr>
            <a:endParaRPr lang="en-US" dirty="0">
              <a:ea typeface="ＭＳ Ｐゴシック" charset="-128"/>
            </a:endParaRPr>
          </a:p>
          <a:p>
            <a:pPr>
              <a:defRPr/>
            </a:pPr>
            <a:r>
              <a:rPr lang="en-US" b="0" dirty="0">
                <a:ea typeface="ＭＳ Ｐゴシック" charset="-128"/>
              </a:rPr>
              <a:t>Researchers usually start by gathering secondary data. The </a:t>
            </a:r>
            <a:r>
              <a:rPr lang="en-US" dirty="0">
                <a:ea typeface="ＭＳ Ｐゴシック" charset="-128"/>
              </a:rPr>
              <a:t>company’s internal database provides a good starting point. However, the company can also tap into a wide assortment of external information sources.</a:t>
            </a:r>
          </a:p>
          <a:p>
            <a:pPr>
              <a:defRPr/>
            </a:pPr>
            <a:endParaRPr lang="en-US" dirty="0">
              <a:ea typeface="ＭＳ Ｐゴシック" charset="-128"/>
            </a:endParaRPr>
          </a:p>
          <a:p>
            <a:pPr>
              <a:defRPr/>
            </a:pPr>
            <a:endParaRPr lang="en-US" dirty="0">
              <a:ea typeface="ＭＳ Ｐゴシック" charset="-128"/>
            </a:endParaRPr>
          </a:p>
          <a:p>
            <a:pPr>
              <a:defRPr/>
            </a:pPr>
            <a:endParaRPr lang="en-US"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t>
            </a:r>
            <a:r>
              <a:rPr lang="en-US" dirty="0"/>
              <a:t>he </a:t>
            </a:r>
            <a:r>
              <a:rPr lang="en-US" dirty="0" err="1"/>
              <a:t>InfoScan</a:t>
            </a:r>
            <a:r>
              <a:rPr lang="en-US" dirty="0"/>
              <a:t> service from </a:t>
            </a:r>
            <a:r>
              <a:rPr lang="en-US" dirty="0" err="1"/>
              <a:t>SymphonyIRI</a:t>
            </a:r>
            <a:r>
              <a:rPr lang="en-US" dirty="0"/>
              <a:t> Group, which provides valuable</a:t>
            </a:r>
            <a:r>
              <a:rPr lang="en-US" baseline="0" dirty="0"/>
              <a:t> </a:t>
            </a:r>
            <a:r>
              <a:rPr lang="en-US" dirty="0"/>
              <a:t>information based on scanner and other data from 34,000 retail stores in markets around the nation.</a:t>
            </a:r>
          </a:p>
          <a:p>
            <a:endParaRPr lang="en-US" dirty="0"/>
          </a:p>
          <a:p>
            <a:r>
              <a:rPr lang="en-US" dirty="0"/>
              <a:t>Secondary data can also present problems as shown in the disadvantages</a:t>
            </a:r>
            <a:r>
              <a:rPr lang="en-US" baseline="0" dirty="0"/>
              <a:t> in the slide</a:t>
            </a:r>
            <a:r>
              <a:rPr lang="en-US" dirty="0"/>
              <a:t>. In addition, researchers rarely obtain all the data they need from secondary sources. </a:t>
            </a:r>
          </a:p>
          <a:p>
            <a:endParaRPr lang="en-US" dirty="0"/>
          </a:p>
          <a:p>
            <a:r>
              <a:rPr lang="en-US" dirty="0"/>
              <a:t>For example, Red Bull will not find existing information regarding consumer reactions about a new enhanced-water line that it has not yet placed on the market.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22</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Secondary data provides a good starting point for research and often help to define research problems and objectives. In most cases, however, the company must also collect primary data. Designing a plan for primary data collection calls for a number of decisions on</a:t>
            </a:r>
            <a:r>
              <a:rPr lang="en-US" baseline="0" dirty="0"/>
              <a:t> </a:t>
            </a:r>
            <a:r>
              <a:rPr lang="en-US" i="1" dirty="0"/>
              <a:t>research approaches, contact methods, </a:t>
            </a:r>
            <a:r>
              <a:rPr lang="en-US" dirty="0"/>
              <a:t>the </a:t>
            </a:r>
            <a:r>
              <a:rPr lang="en-US" i="1" dirty="0"/>
              <a:t>sampling plan, </a:t>
            </a:r>
            <a:r>
              <a:rPr lang="en-US" i="0" dirty="0"/>
              <a:t>and </a:t>
            </a:r>
            <a:r>
              <a:rPr lang="en-US" i="1" dirty="0"/>
              <a:t>research instruments.</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Table 4.1 shows that designing a plan for primary data collection calls for a number of decisions on </a:t>
            </a:r>
            <a:r>
              <a:rPr lang="en-US" sz="1200" b="0" i="1" u="none" strike="noStrike" kern="1200" baseline="0" dirty="0">
                <a:solidFill>
                  <a:schemeClr val="tx1"/>
                </a:solidFill>
                <a:latin typeface="+mn-lt"/>
                <a:ea typeface="+mn-ea"/>
                <a:cs typeface="+mn-cs"/>
              </a:rPr>
              <a:t>research approaches</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contact methods</a:t>
            </a:r>
            <a:r>
              <a:rPr lang="en-US" sz="1200" b="0" i="0" u="none" strike="noStrike" kern="1200" baseline="0" dirty="0">
                <a:solidFill>
                  <a:schemeClr val="tx1"/>
                </a:solidFill>
                <a:latin typeface="+mn-lt"/>
                <a:ea typeface="+mn-ea"/>
                <a:cs typeface="+mn-cs"/>
              </a:rPr>
              <a:t>, the </a:t>
            </a:r>
            <a:r>
              <a:rPr lang="en-US" sz="1200" b="0" i="1" u="none" strike="noStrike" kern="1200" baseline="0" dirty="0">
                <a:solidFill>
                  <a:schemeClr val="tx1"/>
                </a:solidFill>
                <a:latin typeface="+mn-lt"/>
                <a:ea typeface="+mn-ea"/>
                <a:cs typeface="+mn-cs"/>
              </a:rPr>
              <a:t>sampling plan</a:t>
            </a:r>
            <a:r>
              <a:rPr lang="en-US" sz="1200" b="0" i="0" u="none" strike="noStrike" kern="1200" baseline="0" dirty="0">
                <a:solidFill>
                  <a:schemeClr val="tx1"/>
                </a:solidFill>
                <a:latin typeface="+mn-lt"/>
                <a:ea typeface="+mn-ea"/>
                <a:cs typeface="+mn-cs"/>
              </a:rPr>
              <a:t>, and </a:t>
            </a:r>
            <a:r>
              <a:rPr lang="en-US" sz="1200" b="0" i="1" u="none" strike="noStrike" kern="1200" baseline="0" dirty="0">
                <a:solidFill>
                  <a:schemeClr val="tx1"/>
                </a:solidFill>
                <a:latin typeface="+mn-lt"/>
                <a:ea typeface="+mn-ea"/>
                <a:cs typeface="+mn-cs"/>
              </a:rPr>
              <a:t>research instruments</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next group of slides present these decisions in more detail.</a:t>
            </a:r>
            <a:endParaRPr lang="en-US" dirty="0"/>
          </a:p>
          <a:p>
            <a:pPr>
              <a:defRPr/>
            </a:pPr>
            <a:endParaRPr lang="en-US"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24</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ea typeface="ＭＳ Ｐゴシック" charset="-128"/>
              </a:rPr>
              <a:t>Researchers often observe consumer behavior to glean customer insights they can’t obtain by simply asking customers questions. With </a:t>
            </a:r>
            <a:r>
              <a:rPr lang="en-US" i="1" dirty="0">
                <a:ea typeface="ＭＳ Ｐゴシック" charset="-128"/>
              </a:rPr>
              <a:t>observational research</a:t>
            </a:r>
            <a:r>
              <a:rPr lang="en-US" dirty="0">
                <a:ea typeface="ＭＳ Ｐゴシック" charset="-128"/>
              </a:rPr>
              <a:t>, marketers not only observe what consumers do but also observe what consumers are saying.</a:t>
            </a:r>
            <a:r>
              <a:rPr lang="en-US" baseline="0" dirty="0">
                <a:ea typeface="ＭＳ Ｐゴシック" charset="-128"/>
              </a:rPr>
              <a:t> </a:t>
            </a:r>
            <a:r>
              <a:rPr lang="en-US" dirty="0">
                <a:ea typeface="ＭＳ Ｐゴシック" charset="-128"/>
              </a:rPr>
              <a:t>The observers might be trained anthropologists and psychologists or company researchers and managers. </a:t>
            </a:r>
          </a:p>
          <a:p>
            <a:pPr>
              <a:defRPr/>
            </a:pPr>
            <a:endParaRPr lang="en-US" dirty="0">
              <a:ea typeface="ＭＳ Ｐゴシック" charset="-128"/>
            </a:endParaRPr>
          </a:p>
          <a:p>
            <a:pPr>
              <a:defRPr/>
            </a:pPr>
            <a:r>
              <a:rPr lang="en-US" dirty="0">
                <a:ea typeface="ＭＳ Ｐゴシック" charset="-128"/>
              </a:rPr>
              <a:t>Beyond conducting ethnographic research in physical consumer environments, many companies now routinely conduct </a:t>
            </a:r>
            <a:r>
              <a:rPr lang="en-US" i="1" dirty="0" err="1">
                <a:ea typeface="ＭＳ Ｐゴシック" charset="-128"/>
              </a:rPr>
              <a:t>Netnography</a:t>
            </a:r>
            <a:r>
              <a:rPr lang="en-US" dirty="0">
                <a:ea typeface="ＭＳ Ｐゴシック" charset="-128"/>
              </a:rPr>
              <a:t> research—observing consumers in a natural context on the internet and mobile space.</a:t>
            </a:r>
            <a:endParaRPr lang="en-US" sz="1200" b="0" i="0" u="none" strike="noStrike" kern="1200" baseline="0" dirty="0">
              <a:solidFill>
                <a:schemeClr val="tx1"/>
              </a:solidFill>
              <a:latin typeface="+mn-lt"/>
              <a:ea typeface="+mn-ea"/>
              <a:cs typeface="+mn-cs"/>
            </a:endParaRPr>
          </a:p>
          <a:p>
            <a:endParaRPr lang="en-US" dirty="0">
              <a:ea typeface="ＭＳ Ｐゴシック" charset="-128"/>
            </a:endParaRPr>
          </a:p>
          <a:p>
            <a:r>
              <a:rPr lang="en-US" sz="1200" b="0" i="0" u="none" strike="noStrike" kern="1200" baseline="0" dirty="0">
                <a:solidFill>
                  <a:schemeClr val="tx1"/>
                </a:solidFill>
                <a:latin typeface="+mn-lt"/>
                <a:ea typeface="+mn-ea"/>
                <a:cs typeface="+mn-cs"/>
              </a:rPr>
              <a:t>Observational and ethnographic research often yield the kinds of details that just don’t emerge from traditional research questionnaires or focus groups. Whereas traditional quantitative research approaches seek to test known hypotheses and obtain answers to well defined product or strategy questions, observational research can generate fresh customer and market insights that people are unwilling or unable to provide. It provides a window into customers’ unconscious actions and unexpressed needs and feelings.</a:t>
            </a:r>
            <a:endParaRPr lang="en-US" dirty="0">
              <a:ea typeface="ＭＳ Ｐゴシック" charset="-128"/>
            </a:endParaRPr>
          </a:p>
          <a:p>
            <a:pPr>
              <a:defRPr/>
            </a:pPr>
            <a:endParaRPr lang="en-US" dirty="0">
              <a:ea typeface="ＭＳ Ｐゴシック" charset="-128"/>
            </a:endParaRPr>
          </a:p>
          <a:p>
            <a:pPr>
              <a:defRPr/>
            </a:pPr>
            <a:endParaRPr lang="en-US" dirty="0">
              <a:ea typeface="ＭＳ Ｐゴシック" charset="-128"/>
            </a:endParaRPr>
          </a:p>
          <a:p>
            <a:pPr>
              <a:defRPr/>
            </a:pPr>
            <a:endParaRPr lang="en-US"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25</a:t>
            </a:fld>
            <a:endParaRPr lang="en-US" dirty="0"/>
          </a:p>
        </p:txBody>
      </p:sp>
    </p:spTree>
    <p:extLst>
      <p:ext uri="{BB962C8B-B14F-4D97-AF65-F5344CB8AC3E}">
        <p14:creationId xmlns:p14="http://schemas.microsoft.com/office/powerpoint/2010/main" val="4259416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Survey research</a:t>
            </a:r>
            <a:r>
              <a:rPr lang="en-US" dirty="0"/>
              <a:t>, the most widely used method for primary data collection, is the approach best suited for gathering descriptive information. A company that wants to know about people’s knowledge, attitudes, preferences, or buying behaviors can often find out by asking them directly.</a:t>
            </a:r>
            <a:r>
              <a:rPr lang="en-US" baseline="0" dirty="0"/>
              <a:t> </a:t>
            </a:r>
            <a:r>
              <a:rPr lang="en-US" dirty="0"/>
              <a:t>The major advantage of survey research is its flexibility; it can be used to obtain many different kinds of information in many different situations. </a:t>
            </a:r>
          </a:p>
          <a:p>
            <a:endParaRPr lang="en-US" dirty="0"/>
          </a:p>
          <a:p>
            <a:r>
              <a:rPr lang="en-US" dirty="0"/>
              <a:t>However, survey research also presents some problems. Sometimes people are</a:t>
            </a:r>
            <a:r>
              <a:rPr lang="en-US" baseline="0" dirty="0"/>
              <a:t> </a:t>
            </a:r>
            <a:r>
              <a:rPr lang="en-US" dirty="0"/>
              <a:t>unable to answer survey questions or unwilling to respond to unknown interviewers or about things they consider private.</a:t>
            </a:r>
            <a:r>
              <a:rPr lang="en-US" baseline="0" dirty="0"/>
              <a:t> </a:t>
            </a:r>
            <a:r>
              <a:rPr lang="en-US" dirty="0"/>
              <a:t>Respondents may answer survey questions even when they do not know the answer just to appear smarter or more informed. Or they may try to help the interviewer by giving pleasing answers. Finally, busy people may not take the time, or they might resent the intrusion into their privacy.</a:t>
            </a:r>
          </a:p>
          <a:p>
            <a:endParaRPr lang="en-US" dirty="0"/>
          </a:p>
          <a:p>
            <a:r>
              <a:rPr lang="en-US" b="1" dirty="0"/>
              <a:t>Experimental research</a:t>
            </a:r>
            <a:r>
              <a:rPr lang="en-US" dirty="0"/>
              <a:t> is best suited for gathering causal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26</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a:t>
            </a:r>
            <a:r>
              <a:rPr lang="en-US" b="0" baseline="0" dirty="0"/>
              <a:t> and other digital companies such as Amazon, Google, and Facebook each conduct thousands of controlled experiments involving millions of users annually.</a:t>
            </a:r>
            <a:endParaRPr lang="en-US" b="0"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contact method has strengths</a:t>
            </a:r>
            <a:r>
              <a:rPr lang="en-US" baseline="0" dirty="0"/>
              <a:t> and weaknesses.  </a:t>
            </a:r>
          </a:p>
          <a:p>
            <a:endParaRPr lang="en-US" baseline="0" dirty="0"/>
          </a:p>
          <a:p>
            <a:r>
              <a:rPr lang="en-US" baseline="0" dirty="0"/>
              <a:t>Mail questionnaires can collect large information at a low cost per respondent and may promote honesty, but they aren’t flexible, they take a long time, ad response rates are low.</a:t>
            </a:r>
          </a:p>
          <a:p>
            <a:endParaRPr lang="en-US" baseline="0" dirty="0"/>
          </a:p>
          <a:p>
            <a:r>
              <a:rPr lang="en-US" baseline="0" dirty="0"/>
              <a:t>Telephone interviews can gather information quickly and provides more flexibility than mail questionnaires, but it is expensive per respondent and introduces interviewer bias.  Do-not-call lists also complicate responses.</a:t>
            </a:r>
          </a:p>
          <a:p>
            <a:endParaRPr lang="en-US" baseline="0" dirty="0"/>
          </a:p>
          <a:p>
            <a:r>
              <a:rPr lang="en-US" baseline="0" dirty="0"/>
              <a:t>Personal interviewing can be individual interviewing, which is flexible but expensive. Group interviewing includes focus groups. Focus group interviewing involves inviting small groups of people to gather for a few hours with a trained interviewer to talk about a product, service, or organization. It can be a good way to get insights, but the group can influence the individual and people are not always honest.  </a:t>
            </a:r>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Online research usually costs much less than research conducted through mail, phone, or personal interviews. Using the internet eliminates most of the postage, phone, interviewer, and data-handling costs associated with the other approaches. Moreover, sample size has little impact on costs. Once the questionnaire is set up, there’s little difference in cost between 10 respondents and 10,000 respondents on the internet. </a:t>
            </a:r>
          </a:p>
          <a:p>
            <a:endParaRPr lang="en-US" dirty="0"/>
          </a:p>
          <a:p>
            <a:r>
              <a:rPr lang="en-US" dirty="0"/>
              <a:t>Its low cost puts online research well within the reach of almost any business, large or small. In fact, with the internet, what was once the domain of research experts is now available to almost any would-be researcher. Even smaller, less sophisticated researchers can use online survey services such as Snap Surveys (www.snapsurveys.com) and </a:t>
            </a:r>
            <a:r>
              <a:rPr lang="en-US" dirty="0" err="1"/>
              <a:t>SurveyMonkey</a:t>
            </a:r>
            <a:r>
              <a:rPr lang="en-US" dirty="0"/>
              <a:t> (www.surveymonkey.com) to create, publish, and distribute their own custom surveys in minutes.</a:t>
            </a:r>
          </a:p>
          <a:p>
            <a:endParaRPr lang="en-US" dirty="0"/>
          </a:p>
          <a:p>
            <a:r>
              <a:rPr lang="en-US" dirty="0"/>
              <a:t>Internet-based surveys also tend to be more interactive and engaging, easier to complete, and less intrusive than traditional phone or mail surveys. As a result, they usually garner higher response rates. </a:t>
            </a:r>
          </a:p>
          <a:p>
            <a:pPr>
              <a:defRPr/>
            </a:pPr>
            <a:endParaRPr lang="en-US"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1688510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Marketers</a:t>
            </a:r>
            <a:r>
              <a:rPr lang="en-US" baseline="0" dirty="0"/>
              <a:t> learn from what consumers do online and use the information to add value to consumers. However, it can be creepy if overdone.</a:t>
            </a:r>
            <a:endParaRPr lang="en-US" dirty="0"/>
          </a:p>
          <a:p>
            <a:pPr>
              <a:defRPr/>
            </a:pPr>
            <a:r>
              <a:rPr lang="en-US" dirty="0">
                <a:ea typeface="ＭＳ Ｐゴシック" charset="-128"/>
              </a:rPr>
              <a:t>Long Description: </a:t>
            </a:r>
          </a:p>
          <a:p>
            <a:r>
              <a:rPr lang="en-US" sz="1200" kern="1200" dirty="0">
                <a:solidFill>
                  <a:schemeClr val="tx1"/>
                </a:solidFill>
                <a:effectLst/>
                <a:latin typeface="+mn-lt"/>
                <a:ea typeface="+mn-ea"/>
                <a:cs typeface="+mn-cs"/>
              </a:rPr>
              <a:t>The details of the internet activity depicted in the photo are as follows: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Searched online for: in-house personal trainers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Clicked on a link to: outdoor gear and apparel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Visited websites for: compact hybrid cars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online: exercise and workout videos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Shared on social media: hiking-with-friends photos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Read blog posts on: natural and organic foods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text at the bottom of the photo reads "Other data such as demographics, psychographics, geo-location, and previous purchases useful for behavioral and social targeting." It also includes the details such as gender: female; recent purchases: fitness tracker, MacBook Pro; and location: California. </a:t>
            </a:r>
            <a:endParaRPr lang="en-IN" sz="1200" kern="1200" dirty="0">
              <a:solidFill>
                <a:schemeClr val="tx1"/>
              </a:solidFill>
              <a:effectLst/>
              <a:latin typeface="+mn-lt"/>
              <a:ea typeface="+mn-ea"/>
              <a:cs typeface="+mn-cs"/>
            </a:endParaRPr>
          </a:p>
          <a:p>
            <a:pPr>
              <a:defRPr/>
            </a:pPr>
            <a:endParaRPr lang="en-US" dirty="0">
              <a:ea typeface="ＭＳ Ｐゴシック" charset="-128"/>
            </a:endParaRPr>
          </a:p>
          <a:p>
            <a:pPr>
              <a:defRPr/>
            </a:pPr>
            <a:endParaRPr lang="en-US" dirty="0">
              <a:ea typeface="ＭＳ Ｐゴシック" charset="-128"/>
            </a:endParaRPr>
          </a:p>
          <a:p>
            <a:pPr>
              <a:defRPr/>
            </a:pPr>
            <a:endParaRPr lang="en-US"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IN" sz="1200" dirty="0"/>
              <a:t>A </a:t>
            </a:r>
            <a:r>
              <a:rPr lang="en-IN" sz="1200" b="1" dirty="0"/>
              <a:t>sample</a:t>
            </a:r>
            <a:r>
              <a:rPr lang="en-IN" sz="1200" dirty="0"/>
              <a:t> is a segment of the population selected for marketing research to represent the population as a whole.</a:t>
            </a:r>
          </a:p>
          <a:p>
            <a:pPr marL="0" lvl="0" indent="0">
              <a:buNone/>
            </a:pPr>
            <a:endParaRPr lang="en-IN" sz="1200" dirty="0"/>
          </a:p>
          <a:p>
            <a:r>
              <a:rPr lang="en-IN" sz="1200" dirty="0"/>
              <a:t>Who is to be studied?</a:t>
            </a:r>
          </a:p>
          <a:p>
            <a:r>
              <a:rPr lang="en-IN" sz="1200" dirty="0"/>
              <a:t>How many people should be studied?</a:t>
            </a:r>
          </a:p>
          <a:p>
            <a:r>
              <a:rPr lang="en-IN" sz="1200" dirty="0"/>
              <a:t>How should the people be chosen?</a:t>
            </a:r>
          </a:p>
          <a:p>
            <a:endParaRPr lang="en-US" dirty="0"/>
          </a:p>
          <a:p>
            <a:r>
              <a:rPr lang="en-US" dirty="0"/>
              <a:t>Table 4.3 describes different kinds of samples. These varied ways of drawing samples have different costs and time limitations as well as different accuracy and statistical properties. Which method is best depends on the needs of the research project.</a:t>
            </a:r>
          </a:p>
          <a:p>
            <a:pPr>
              <a:defRPr/>
            </a:pPr>
            <a:endParaRPr lang="en-US"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Discussion Question</a:t>
            </a:r>
          </a:p>
          <a:p>
            <a:r>
              <a:rPr lang="en-US" i="1" dirty="0"/>
              <a:t>Ask students the disadvantages of open-ended questions.</a:t>
            </a:r>
            <a:r>
              <a:rPr lang="en-US" b="1" dirty="0"/>
              <a:t> </a:t>
            </a:r>
          </a:p>
          <a:p>
            <a:endParaRPr lang="en-US" b="1" dirty="0"/>
          </a:p>
          <a:p>
            <a:r>
              <a:rPr lang="en-US" dirty="0"/>
              <a:t>Students might realize from their own experience that they get tired filling out many open-ended questions and that they often lead to hard-to-code information.</a:t>
            </a:r>
          </a:p>
          <a:p>
            <a:endParaRPr lang="en-US" dirty="0"/>
          </a:p>
          <a:p>
            <a:r>
              <a:rPr lang="en-US" dirty="0"/>
              <a:t>Questionnaires are very flexible—there are many ways to ask questions. Closed-ended questions include all the possible answers, and subjects make choices among them. Examples include multiple-choice questions and scale questions. Open-ended questions allow respondents to answer in their own words.</a:t>
            </a:r>
          </a:p>
          <a:p>
            <a:endParaRPr lang="en-US" dirty="0"/>
          </a:p>
          <a:p>
            <a:r>
              <a:rPr lang="en-US" dirty="0"/>
              <a:t>Open-ended questions are especially useful in exploratory research, when the researcher is trying to find out </a:t>
            </a:r>
            <a:r>
              <a:rPr lang="en-US" i="1" dirty="0"/>
              <a:t>what</a:t>
            </a:r>
            <a:r>
              <a:rPr lang="en-US" dirty="0"/>
              <a:t> people think but is not measuring </a:t>
            </a:r>
            <a:r>
              <a:rPr lang="en-US" i="1" dirty="0"/>
              <a:t>how many</a:t>
            </a:r>
            <a:r>
              <a:rPr lang="en-US" dirty="0"/>
              <a:t> people think in a certain way. </a:t>
            </a:r>
          </a:p>
          <a:p>
            <a:endParaRPr lang="en-US" dirty="0"/>
          </a:p>
          <a:p>
            <a:r>
              <a:rPr lang="en-US" dirty="0"/>
              <a:t>Closed-ended questions, on the other hand, provide answers that are easier to interpret and tabulate.</a:t>
            </a:r>
          </a:p>
          <a:p>
            <a:pPr>
              <a:defRPr/>
            </a:pPr>
            <a:endParaRPr lang="en-US" dirty="0">
              <a:ea typeface="+mn-ea"/>
            </a:endParaRPr>
          </a:p>
          <a:p>
            <a:r>
              <a:rPr lang="en-US" sz="1200" b="0" i="0" u="none" strike="noStrike" kern="1200" baseline="0" dirty="0">
                <a:solidFill>
                  <a:schemeClr val="tx1"/>
                </a:solidFill>
                <a:latin typeface="+mn-lt"/>
                <a:ea typeface="+mn-ea"/>
                <a:cs typeface="+mn-cs"/>
              </a:rPr>
              <a:t>Although neuromarketing techniques can measure consumer involvement and emotional responses second by second, such brain responses can be difficult to interpret. Thus, neuromarketing is usually used in combination with other research approaches to gain a more complete picture of what goes on inside consumers’ heads.</a:t>
            </a:r>
            <a:endParaRPr lang="en-US" dirty="0">
              <a:ea typeface="ＭＳ Ｐゴシック" charset="-128"/>
            </a:endParaRPr>
          </a:p>
          <a:p>
            <a:pPr>
              <a:defRPr/>
            </a:pPr>
            <a:endParaRPr lang="en-US"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664251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researcher next puts the marketing research plan into action. Researchers should watch closely to make sure that the plan is implemented correctly. They must guard against problems of interacting with respondents, with the quality of participants’ responses, and with interviewers who make mistakes or take shortcuts.</a:t>
            </a:r>
            <a:r>
              <a:rPr lang="en-US" baseline="0" dirty="0"/>
              <a:t> </a:t>
            </a:r>
            <a:r>
              <a:rPr lang="en-US" dirty="0"/>
              <a:t>Researchers must also process and analyze the collected data to isolate important information and insight. They need to check data for accuracy and completeness and code it for analysis. The researchers then tabulate the results and compute statistical measures.</a:t>
            </a:r>
          </a:p>
          <a:p>
            <a:endParaRPr lang="en-US" dirty="0"/>
          </a:p>
          <a:p>
            <a:r>
              <a:rPr lang="en-US" dirty="0"/>
              <a:t>The researcher should not try to overwhelm managers with numbers and fancy statistical techniques. Rather, the researcher should present important findings and insights that are useful in the major decisions faced by management. However, interpretation should not be left only to researchers.</a:t>
            </a:r>
            <a:r>
              <a:rPr lang="en-US" baseline="0" dirty="0"/>
              <a:t> </a:t>
            </a:r>
            <a:r>
              <a:rPr lang="en-US" dirty="0"/>
              <a:t>Although they are often experts in research design and statistics, the marketing manager knows more about the problem and the decisions that must be made. Thus, managers and researchers must work together closely when interpreting research results, and both must share responsibility for the research process and resulting decisions.</a:t>
            </a:r>
          </a:p>
          <a:p>
            <a:pPr>
              <a:defRPr/>
            </a:pPr>
            <a:r>
              <a:rPr lang="en-US" dirty="0">
                <a:ea typeface="ＭＳ Ｐゴシック" charset="-128"/>
              </a:rPr>
              <a:t> </a:t>
            </a:r>
            <a:endParaRPr lang="en-US" b="1"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34</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gathered in internal databases and through competitive marketing intelligence and marketing research usually requires additional analysis. Managers may need help applying the information to gain customer and market insights that will improve their marketing decisions. This help may include advanced statistical analysis to learn more about the relationships within a set of data. Information analysis might also involve the application of analytical models that will help marketers make better decisions.</a:t>
            </a:r>
          </a:p>
          <a:p>
            <a:endParaRPr lang="en-US" dirty="0"/>
          </a:p>
          <a:p>
            <a:r>
              <a:rPr lang="en-US" dirty="0"/>
              <a:t>Once the information has been processed and analyzed, it must be made available to the right decision makers at the right time. In the following sections, we look deeper into analyzing and using marketing information.</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35</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benefits of customer relationship management, big data analytics,</a:t>
            </a:r>
            <a:r>
              <a:rPr lang="en-US" baseline="0" dirty="0"/>
              <a:t> and artificial intelligence come with risks. Managers can get buried in the details and miss the big picture, or may not think about things as much because the data indicates something.</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9810351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37</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ea typeface="ＭＳ Ｐゴシック" charset="-128"/>
              </a:rPr>
              <a:t>Discussion Questions</a:t>
            </a:r>
          </a:p>
          <a:p>
            <a:pPr>
              <a:defRPr/>
            </a:pPr>
            <a:r>
              <a:rPr lang="en-US" i="1" dirty="0">
                <a:ea typeface="ＭＳ Ｐゴシック" charset="-128"/>
              </a:rPr>
              <a:t>How do you feel about your privacy with online, phone, in-person, or mail surveys? Are some better than others? When might the questions feel like an invasion of privacy or fraud?</a:t>
            </a:r>
          </a:p>
          <a:p>
            <a:pPr>
              <a:defRPr/>
            </a:pPr>
            <a:endParaRPr lang="en-US" dirty="0">
              <a:ea typeface="ＭＳ Ｐゴシック" charset="-128"/>
            </a:endParaRPr>
          </a:p>
          <a:p>
            <a:pPr>
              <a:defRPr/>
            </a:pPr>
            <a:r>
              <a:rPr lang="en-US" dirty="0">
                <a:ea typeface="ＭＳ Ｐゴシック" charset="-128"/>
              </a:rPr>
              <a:t>Students will mention problems with privacy (health) or fraud (financial questions). They might not mind online as much as telephone research.</a:t>
            </a:r>
          </a:p>
          <a:p>
            <a:pPr>
              <a:defRPr/>
            </a:pPr>
            <a:endParaRPr lang="en-US" dirty="0">
              <a:ea typeface="ＭＳ Ｐゴシック" charset="-128"/>
            </a:endParaRPr>
          </a:p>
          <a:p>
            <a:pPr>
              <a:defRPr/>
            </a:pPr>
            <a:r>
              <a:rPr lang="en-US" dirty="0">
                <a:ea typeface="ＭＳ Ｐゴシック" charset="-128"/>
              </a:rPr>
              <a:t>Just like larger firms, </a:t>
            </a:r>
            <a:r>
              <a:rPr lang="en-US" b="1" dirty="0">
                <a:ea typeface="ＭＳ Ｐゴシック" charset="-128"/>
              </a:rPr>
              <a:t>small and nonprofit organizations </a:t>
            </a:r>
            <a:r>
              <a:rPr lang="en-US" dirty="0">
                <a:ea typeface="ＭＳ Ｐゴシック" charset="-128"/>
              </a:rPr>
              <a:t>need market information and the customer insights that it can provide. These</a:t>
            </a:r>
            <a:r>
              <a:rPr lang="en-US" baseline="0" dirty="0">
                <a:ea typeface="ＭＳ Ｐゴシック" charset="-128"/>
              </a:rPr>
              <a:t> orga</a:t>
            </a:r>
            <a:r>
              <a:rPr lang="en-US" dirty="0">
                <a:ea typeface="ＭＳ Ｐゴシック" charset="-128"/>
              </a:rPr>
              <a:t>nizations often think that marketing research can be done only by in large companies, however, many of the marketing research techniques discussed in this chapter also can be used by smaller organizations in a less formal manner and at little or no expense. </a:t>
            </a:r>
          </a:p>
          <a:p>
            <a:pPr>
              <a:defRPr/>
            </a:pPr>
            <a:endParaRPr lang="en-US" dirty="0">
              <a:ea typeface="ＭＳ Ｐゴシック" charset="-128"/>
            </a:endParaRPr>
          </a:p>
          <a:p>
            <a:pPr>
              <a:defRPr/>
            </a:pPr>
            <a:r>
              <a:rPr lang="en-US" b="1" dirty="0">
                <a:ea typeface="ＭＳ Ｐゴシック" charset="-128"/>
              </a:rPr>
              <a:t>International marketing </a:t>
            </a:r>
            <a:r>
              <a:rPr lang="en-US" dirty="0">
                <a:ea typeface="ＭＳ Ｐゴシック" charset="-128"/>
              </a:rPr>
              <a:t>research has grown tremendously over the past decade. International researchers deal with diverse markets in many different countries. These markets often vary greatly in their levels of economic development, cultures and customs, and buying patterns.</a:t>
            </a:r>
          </a:p>
          <a:p>
            <a:pPr>
              <a:defRPr/>
            </a:pPr>
            <a:endParaRPr lang="en-US" dirty="0">
              <a:ea typeface="ＭＳ Ｐゴシック" charset="-128"/>
            </a:endParaRPr>
          </a:p>
          <a:p>
            <a:r>
              <a:rPr lang="en-US" sz="1200" kern="1200" dirty="0">
                <a:solidFill>
                  <a:schemeClr val="tx1"/>
                </a:solidFill>
                <a:effectLst/>
                <a:latin typeface="+mn-lt"/>
                <a:ea typeface="+mn-ea"/>
                <a:cs typeface="+mn-cs"/>
              </a:rPr>
              <a:t>Two major public policy and ethics issues in marketing research are </a:t>
            </a:r>
            <a:r>
              <a:rPr lang="en-US" sz="1200" b="1" kern="1200" dirty="0">
                <a:solidFill>
                  <a:schemeClr val="tx1"/>
                </a:solidFill>
                <a:effectLst/>
                <a:latin typeface="+mn-lt"/>
                <a:ea typeface="+mn-ea"/>
                <a:cs typeface="+mn-cs"/>
              </a:rPr>
              <a:t>intrusions on consumer privacy </a:t>
            </a:r>
            <a:r>
              <a:rPr lang="en-US" sz="1200" kern="1200" dirty="0">
                <a:solidFill>
                  <a:schemeClr val="tx1"/>
                </a:solidFill>
                <a:effectLst/>
                <a:latin typeface="+mn-lt"/>
                <a:ea typeface="+mn-ea"/>
                <a:cs typeface="+mn-cs"/>
              </a:rPr>
              <a:t>and the </a:t>
            </a:r>
            <a:r>
              <a:rPr lang="en-US" sz="1200" b="1" kern="1200" dirty="0">
                <a:solidFill>
                  <a:schemeClr val="tx1"/>
                </a:solidFill>
                <a:effectLst/>
                <a:latin typeface="+mn-lt"/>
                <a:ea typeface="+mn-ea"/>
                <a:cs typeface="+mn-cs"/>
              </a:rPr>
              <a:t>misuse of research findings.</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consumers feel positive about marketing research and believe that it serves a useful purpose. Others strongly resent or even mistrust marketing research. They don’t like being interrupted by researchers. They worry that marketers are building huge databases full of personal information about customers.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 studies can be powerful persuasion tools, however, many research studies appear to be little more than vehicles for pitching the sponsor’s products. Few advertisers openly rig their research designs or blatantly misrepresent the findings—most abuses tend to be more subtle “stretches.”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Recognizing that surveys can be abused, several associations—including the American Marketing Association, the Marketing Research Association, and the Council of American Survey Research Organizations (CASRO)—have developed codes of research ethics and standards of conduct. </a:t>
            </a:r>
            <a:endParaRPr lang="en-US" dirty="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P&amp;G has been recognized as a leader in the consumer packaged goods industry because it creates and markets transformational brands that meet consumer needs and wants.  P&amp;G learns about needs and wants through market research.</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Marketing information by itself has little value. The value is in the </a:t>
            </a:r>
            <a:r>
              <a:rPr lang="en-US" sz="1200" b="0" i="1" u="none" strike="noStrike" kern="1200" baseline="0" dirty="0">
                <a:solidFill>
                  <a:schemeClr val="tx1"/>
                </a:solidFill>
                <a:latin typeface="+mn-lt"/>
                <a:ea typeface="+mn-ea"/>
                <a:cs typeface="+mn-cs"/>
              </a:rPr>
              <a:t>customer insights </a:t>
            </a:r>
            <a:r>
              <a:rPr lang="en-US" sz="1200" b="0" i="0" u="none" strike="noStrike" kern="1200" baseline="0" dirty="0">
                <a:solidFill>
                  <a:schemeClr val="tx1"/>
                </a:solidFill>
                <a:latin typeface="+mn-lt"/>
                <a:ea typeface="+mn-ea"/>
                <a:cs typeface="+mn-cs"/>
              </a:rPr>
              <a:t>gained from the information and how marketers use these insights to make better decisions.</a:t>
            </a:r>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308422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create value for customers and build meaningful relationships with them, </a:t>
            </a:r>
            <a:r>
              <a:rPr lang="en-US" sz="1200" b="0" dirty="0"/>
              <a:t>marketers must first gain fresh, deep insights into what customers need and want. Such customer insights come from good marketing information. Companies use these customer insights to develop a competitive advantage. </a:t>
            </a:r>
          </a:p>
          <a:p>
            <a:endParaRPr lang="en-US" sz="1200" dirty="0"/>
          </a:p>
          <a:p>
            <a:r>
              <a:rPr lang="en-US" sz="1200" dirty="0"/>
              <a:t>To gain good customer insights, marketers must effectively manage marketing information from a wide range of sources.</a:t>
            </a:r>
          </a:p>
          <a:p>
            <a:endParaRPr lang="en-US" sz="1200" dirty="0"/>
          </a:p>
          <a:p>
            <a:r>
              <a:rPr lang="en-US" sz="1200" dirty="0"/>
              <a:t>With the recent explosion of information technologies, companies can now generate marketing information in great quantities. Moreover, consumers themselves are now generating tons of marketing information. </a:t>
            </a:r>
          </a:p>
          <a:p>
            <a:endParaRPr lang="en-US" sz="1200" dirty="0"/>
          </a:p>
          <a:p>
            <a:r>
              <a:rPr lang="en-US" sz="1200" dirty="0"/>
              <a:t>Far from lacking information, most marketing managers are overloaded with data and often overwhelmed by it. </a:t>
            </a:r>
            <a:r>
              <a:rPr lang="en-US" sz="1200" b="0" i="0" u="none" strike="noStrike" kern="1200" baseline="0" dirty="0">
                <a:solidFill>
                  <a:schemeClr val="tx1"/>
                </a:solidFill>
                <a:latin typeface="+mn-lt"/>
                <a:ea typeface="+mn-ea"/>
                <a:cs typeface="+mn-cs"/>
              </a:rPr>
              <a:t>This problem is summed up in the concept of </a:t>
            </a:r>
            <a:r>
              <a:rPr lang="en-US" sz="1200" b="1" i="0" u="none" strike="noStrike" kern="1200" baseline="0" dirty="0">
                <a:solidFill>
                  <a:schemeClr val="tx1"/>
                </a:solidFill>
                <a:latin typeface="+mn-lt"/>
                <a:ea typeface="+mn-ea"/>
                <a:cs typeface="+mn-cs"/>
              </a:rPr>
              <a:t>big data</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huge, and complex data sets generated by today’s sophisticated information generation, collection, storage, and analysis technologies. </a:t>
            </a:r>
          </a:p>
          <a:p>
            <a:endParaRPr lang="en-US" sz="1200" dirty="0"/>
          </a:p>
          <a:p>
            <a:r>
              <a:rPr lang="en-US" sz="1200" dirty="0"/>
              <a:t>Marketers don’t need </a:t>
            </a:r>
            <a:r>
              <a:rPr lang="en-US" sz="1200" i="1" dirty="0"/>
              <a:t>more</a:t>
            </a:r>
            <a:r>
              <a:rPr lang="en-US" sz="1200" dirty="0"/>
              <a:t> </a:t>
            </a:r>
            <a:r>
              <a:rPr lang="en-US" sz="1200" b="0" dirty="0"/>
              <a:t>information; they need </a:t>
            </a:r>
            <a:r>
              <a:rPr lang="en-US" sz="1200" b="0" i="1" dirty="0"/>
              <a:t>better</a:t>
            </a:r>
            <a:r>
              <a:rPr lang="en-US" sz="1200" b="0" dirty="0"/>
              <a:t> information. They need to make better </a:t>
            </a:r>
            <a:r>
              <a:rPr lang="en-US" sz="1200" b="0" i="1" dirty="0"/>
              <a:t>use</a:t>
            </a:r>
            <a:r>
              <a:rPr lang="en-US" sz="1200" b="0" dirty="0"/>
              <a:t> of the information they already have.</a:t>
            </a:r>
          </a:p>
          <a:p>
            <a:endParaRPr lang="en-US" sz="1200" dirty="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3084228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a:t>
            </a:r>
            <a:r>
              <a:rPr lang="en-US" baseline="0" dirty="0"/>
              <a:t> day, the people and systems of the world generate nearly 2.5 quintillion new bytes of data. Roughly 90 percent of the data in the world today has been created in only the past two years.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244716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 value of marketing research and marketing information lies in how it is used</a:t>
            </a:r>
            <a:r>
              <a:rPr lang="en-US" baseline="0" dirty="0"/>
              <a:t> </a:t>
            </a:r>
            <a:r>
              <a:rPr lang="en-US" dirty="0"/>
              <a:t>in the </a:t>
            </a:r>
            <a:r>
              <a:rPr lang="en-US" b="0" dirty="0"/>
              <a:t>customer insights that it</a:t>
            </a:r>
            <a:r>
              <a:rPr lang="en-US" b="0" baseline="0" dirty="0"/>
              <a:t> </a:t>
            </a:r>
            <a:r>
              <a:rPr lang="en-US" b="0" dirty="0"/>
              <a:t>provides.</a:t>
            </a:r>
          </a:p>
          <a:p>
            <a:endParaRPr lang="en-US" dirty="0"/>
          </a:p>
          <a:p>
            <a:r>
              <a:rPr lang="en-US" sz="1200" b="0" i="0" u="none" strike="noStrike" kern="1200" baseline="0" dirty="0">
                <a:solidFill>
                  <a:schemeClr val="tx1"/>
                </a:solidFill>
                <a:latin typeface="+mn-lt"/>
                <a:ea typeface="+mn-ea"/>
                <a:cs typeface="+mn-cs"/>
              </a:rPr>
              <a:t>Firms are creating </a:t>
            </a:r>
            <a:r>
              <a:rPr lang="en-US" sz="1200" b="1" i="1" u="none" strike="noStrike" kern="1200" baseline="0" dirty="0">
                <a:solidFill>
                  <a:schemeClr val="tx1"/>
                </a:solidFill>
                <a:latin typeface="+mn-lt"/>
                <a:ea typeface="+mn-ea"/>
                <a:cs typeface="+mn-cs"/>
              </a:rPr>
              <a:t>customer insights teams</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headed by a senior marketing executive with representatives from all of the firm’s functional areas. </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Companies must design effective marketing information systems that give managers the right information, in the right form, at the right time and help them to use this information to create customer value and stronger customer relationships.</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3084228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Figure 4.1 </a:t>
            </a:r>
            <a:r>
              <a:rPr lang="en-US" dirty="0"/>
              <a:t>shows that MIS begins and ends with information users—marketing managers, internal and external partners, and others who need marketing information. First, it interacts with these information users to </a:t>
            </a:r>
            <a:r>
              <a:rPr lang="en-US" b="1" i="0" dirty="0"/>
              <a:t>assess information needs</a:t>
            </a:r>
            <a:r>
              <a:rPr lang="en-US" dirty="0"/>
              <a:t>. Next, it interacts with the marketing environment to </a:t>
            </a:r>
            <a:r>
              <a:rPr lang="en-US" b="1" i="0" dirty="0"/>
              <a:t>develop needed information </a:t>
            </a:r>
            <a:r>
              <a:rPr lang="en-US" dirty="0"/>
              <a:t>through internal company databases, marketing intelligence activities, and marketing research. Finally, the MIS helps users to </a:t>
            </a:r>
            <a:r>
              <a:rPr lang="en-US" b="1" i="0" dirty="0"/>
              <a:t>analyze and use </a:t>
            </a:r>
            <a:r>
              <a:rPr lang="en-US" dirty="0"/>
              <a:t>the information to develop customer insights, make marketing decisions, and manage customer relationships.</a:t>
            </a:r>
          </a:p>
          <a:p>
            <a:r>
              <a:rPr lang="en-US" dirty="0"/>
              <a:t>Long Description: </a:t>
            </a:r>
          </a:p>
          <a:p>
            <a:r>
              <a:rPr lang="en-US" sz="1200" kern="1200" dirty="0">
                <a:solidFill>
                  <a:schemeClr val="tx1"/>
                </a:solidFill>
                <a:effectLst/>
                <a:latin typeface="+mn-lt"/>
                <a:ea typeface="+mn-ea"/>
                <a:cs typeface="+mn-cs"/>
              </a:rPr>
              <a:t>The figure is divided into three sections such as marketing managers and other information users, marketing information system, and marketing environment. The parts of the sections are connected by double-headed arrows and the details are as follows: </a:t>
            </a:r>
            <a:endParaRPr lang="en-IN"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Marketing managers and other information users: Obtaining customer and market insights from marketing information </a:t>
            </a:r>
            <a:endParaRPr lang="en-IN"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Marketing information system that includes Assessing information needs and Developing needed information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Developing needed information further includes Internal databases, Marketing intelligence, Marketing research, and Analyzing and using information </a:t>
            </a:r>
            <a:endParaRPr lang="en-IN" sz="1200" kern="1200" dirty="0">
              <a:solidFill>
                <a:schemeClr val="tx1"/>
              </a:solidFill>
              <a:effectLst/>
              <a:latin typeface="+mn-lt"/>
              <a:ea typeface="+mn-ea"/>
              <a:cs typeface="+mn-cs"/>
            </a:endParaRPr>
          </a:p>
          <a:p>
            <a:pPr marL="228600" lvl="0" indent="-228600">
              <a:buFont typeface="+mj-lt"/>
              <a:buAutoNum type="arabicPeriod" startAt="3"/>
            </a:pPr>
            <a:r>
              <a:rPr lang="en-US" sz="1200" kern="1200" dirty="0">
                <a:solidFill>
                  <a:schemeClr val="tx1"/>
                </a:solidFill>
                <a:effectLst/>
                <a:latin typeface="+mn-lt"/>
                <a:ea typeface="+mn-ea"/>
                <a:cs typeface="+mn-cs"/>
              </a:rPr>
              <a:t>Marketing environment includes Target markets, Marketing channels, Competitors, Publics, and Macroenvironment forces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note corresponding to the figure reads "This chapter is all about managing marketing information to gain customer insights. And this important figure organizes the entire chapter. Marketers start by assessing user information needs. Then they develop the needed information using internal data, marketing intelligence, and marketing research processes. Finally, they make the information available to users in the right form at the right time." </a:t>
            </a:r>
            <a:endParaRPr lang="en-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3084228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1468421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4">
            <a:extLst>
              <a:ext uri="{FF2B5EF4-FFF2-40B4-BE49-F238E27FC236}">
                <a16:creationId xmlns="" xmlns:a16="http://schemas.microsoft.com/office/drawing/2014/main" id="{20F180E7-CA8D-4788-8830-83153BCCE755}"/>
              </a:ext>
            </a:extLst>
          </p:cNvPr>
          <p:cNvSpPr>
            <a:spLocks noGrp="1"/>
          </p:cNvSpPr>
          <p:nvPr>
            <p:ph type="body" sz="quarter" idx="15"/>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171620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674933"/>
            <a:ext cx="8229600" cy="1483922"/>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76200"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a:extLst>
              <a:ext uri="{FF2B5EF4-FFF2-40B4-BE49-F238E27FC236}">
                <a16:creationId xmlns="" xmlns:a16="http://schemas.microsoft.com/office/drawing/2014/main" id="{06D5605D-7B36-4665-A3E2-632F07A247A6}"/>
              </a:ext>
            </a:extLst>
          </p:cNvPr>
          <p:cNvSpPr>
            <a:spLocks noGrp="1"/>
          </p:cNvSpPr>
          <p:nvPr>
            <p:ph sz="quarter" idx="14"/>
          </p:nvPr>
        </p:nvSpPr>
        <p:spPr>
          <a:xfrm>
            <a:off x="457200" y="5257800"/>
            <a:ext cx="82296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745868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609600" y="41148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3790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0"/>
            <a:ext cx="41910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41910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a:extLst>
              <a:ext uri="{FF2B5EF4-FFF2-40B4-BE49-F238E27FC236}">
                <a16:creationId xmlns="" xmlns:a16="http://schemas.microsoft.com/office/drawing/2014/main" id="{6CB3A1FE-9890-4CEA-AA64-BDBE52ED3035}"/>
              </a:ext>
            </a:extLst>
          </p:cNvPr>
          <p:cNvSpPr>
            <a:spLocks noGrp="1"/>
          </p:cNvSpPr>
          <p:nvPr>
            <p:ph type="pic" sz="quarter" idx="14"/>
          </p:nvPr>
        </p:nvSpPr>
        <p:spPr>
          <a:xfrm>
            <a:off x="5105400" y="1600200"/>
            <a:ext cx="3363913" cy="4525963"/>
          </a:xfrm>
        </p:spPr>
        <p:txBody>
          <a:bodyPr/>
          <a:lstStyle/>
          <a:p>
            <a:endParaRPr lang="en-IN" dirty="0"/>
          </a:p>
        </p:txBody>
      </p:sp>
    </p:spTree>
    <p:extLst>
      <p:ext uri="{BB962C8B-B14F-4D97-AF65-F5344CB8AC3E}">
        <p14:creationId xmlns:p14="http://schemas.microsoft.com/office/powerpoint/2010/main" val="1703647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0"/>
            <a:ext cx="4191000" cy="16001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460845"/>
            <a:ext cx="4191000" cy="266531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a:extLst>
              <a:ext uri="{FF2B5EF4-FFF2-40B4-BE49-F238E27FC236}">
                <a16:creationId xmlns="" xmlns:a16="http://schemas.microsoft.com/office/drawing/2014/main" id="{6CB3A1FE-9890-4CEA-AA64-BDBE52ED3035}"/>
              </a:ext>
            </a:extLst>
          </p:cNvPr>
          <p:cNvSpPr>
            <a:spLocks noGrp="1"/>
          </p:cNvSpPr>
          <p:nvPr>
            <p:ph type="pic" sz="quarter" idx="14"/>
          </p:nvPr>
        </p:nvSpPr>
        <p:spPr>
          <a:xfrm>
            <a:off x="5105400" y="3429000"/>
            <a:ext cx="3363913" cy="2697163"/>
          </a:xfrm>
        </p:spPr>
        <p:txBody>
          <a:bodyPr/>
          <a:lstStyle/>
          <a:p>
            <a:endParaRPr lang="en-IN" dirty="0"/>
          </a:p>
        </p:txBody>
      </p:sp>
      <p:sp>
        <p:nvSpPr>
          <p:cNvPr id="9" name="Content Placeholder 8">
            <a:extLst>
              <a:ext uri="{FF2B5EF4-FFF2-40B4-BE49-F238E27FC236}">
                <a16:creationId xmlns="" xmlns:a16="http://schemas.microsoft.com/office/drawing/2014/main" id="{DF82E264-372B-46B9-BE36-E13024C6CEBC}"/>
              </a:ext>
            </a:extLst>
          </p:cNvPr>
          <p:cNvSpPr>
            <a:spLocks noGrp="1"/>
          </p:cNvSpPr>
          <p:nvPr>
            <p:ph sz="quarter" idx="15"/>
          </p:nvPr>
        </p:nvSpPr>
        <p:spPr>
          <a:xfrm>
            <a:off x="5105400" y="1600200"/>
            <a:ext cx="3363913" cy="1600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428767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1"/>
            <a:ext cx="41910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590801"/>
            <a:ext cx="4191000" cy="2133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a:extLst>
              <a:ext uri="{FF2B5EF4-FFF2-40B4-BE49-F238E27FC236}">
                <a16:creationId xmlns="" xmlns:a16="http://schemas.microsoft.com/office/drawing/2014/main" id="{6CB3A1FE-9890-4CEA-AA64-BDBE52ED3035}"/>
              </a:ext>
            </a:extLst>
          </p:cNvPr>
          <p:cNvSpPr>
            <a:spLocks noGrp="1"/>
          </p:cNvSpPr>
          <p:nvPr>
            <p:ph type="pic" sz="quarter" idx="14"/>
          </p:nvPr>
        </p:nvSpPr>
        <p:spPr>
          <a:xfrm>
            <a:off x="5105400" y="3429000"/>
            <a:ext cx="3363913" cy="2697163"/>
          </a:xfrm>
        </p:spPr>
        <p:txBody>
          <a:bodyPr/>
          <a:lstStyle/>
          <a:p>
            <a:endParaRPr lang="en-IN" dirty="0"/>
          </a:p>
        </p:txBody>
      </p:sp>
      <p:sp>
        <p:nvSpPr>
          <p:cNvPr id="9" name="Content Placeholder 8">
            <a:extLst>
              <a:ext uri="{FF2B5EF4-FFF2-40B4-BE49-F238E27FC236}">
                <a16:creationId xmlns="" xmlns:a16="http://schemas.microsoft.com/office/drawing/2014/main" id="{DF82E264-372B-46B9-BE36-E13024C6CEBC}"/>
              </a:ext>
            </a:extLst>
          </p:cNvPr>
          <p:cNvSpPr>
            <a:spLocks noGrp="1"/>
          </p:cNvSpPr>
          <p:nvPr>
            <p:ph sz="quarter" idx="15"/>
          </p:nvPr>
        </p:nvSpPr>
        <p:spPr>
          <a:xfrm>
            <a:off x="5105400" y="1600200"/>
            <a:ext cx="3363913" cy="1600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Content Placeholder 9">
            <a:extLst>
              <a:ext uri="{FF2B5EF4-FFF2-40B4-BE49-F238E27FC236}">
                <a16:creationId xmlns="" xmlns:a16="http://schemas.microsoft.com/office/drawing/2014/main" id="{5408F2DC-EBC6-4B81-83DC-575B42ABCFB3}"/>
              </a:ext>
            </a:extLst>
          </p:cNvPr>
          <p:cNvSpPr>
            <a:spLocks noGrp="1"/>
          </p:cNvSpPr>
          <p:nvPr>
            <p:ph sz="quarter" idx="16"/>
          </p:nvPr>
        </p:nvSpPr>
        <p:spPr>
          <a:xfrm>
            <a:off x="457200" y="4876800"/>
            <a:ext cx="4191000" cy="1249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51870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0"/>
            <a:ext cx="8012112"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a:extLst>
              <a:ext uri="{FF2B5EF4-FFF2-40B4-BE49-F238E27FC236}">
                <a16:creationId xmlns="" xmlns:a16="http://schemas.microsoft.com/office/drawing/2014/main" id="{6CB3A1FE-9890-4CEA-AA64-BDBE52ED3035}"/>
              </a:ext>
            </a:extLst>
          </p:cNvPr>
          <p:cNvSpPr>
            <a:spLocks noGrp="1"/>
          </p:cNvSpPr>
          <p:nvPr>
            <p:ph type="pic" sz="quarter" idx="14"/>
          </p:nvPr>
        </p:nvSpPr>
        <p:spPr>
          <a:xfrm>
            <a:off x="457200" y="3962400"/>
            <a:ext cx="8012113" cy="2163763"/>
          </a:xfrm>
        </p:spPr>
        <p:txBody>
          <a:bodyPr/>
          <a:lstStyle/>
          <a:p>
            <a:endParaRPr lang="en-IN" dirty="0"/>
          </a:p>
        </p:txBody>
      </p:sp>
    </p:spTree>
    <p:extLst>
      <p:ext uri="{BB962C8B-B14F-4D97-AF65-F5344CB8AC3E}">
        <p14:creationId xmlns:p14="http://schemas.microsoft.com/office/powerpoint/2010/main" val="2285703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11/1/2021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 Placeholder 4">
            <a:extLst>
              <a:ext uri="{FF2B5EF4-FFF2-40B4-BE49-F238E27FC236}">
                <a16:creationId xmlns="" xmlns:a16="http://schemas.microsoft.com/office/drawing/2014/main" id="{E20EF01E-96CA-4FD6-A3C9-E2CE2F8468B8}"/>
              </a:ext>
            </a:extLst>
          </p:cNvPr>
          <p:cNvSpPr>
            <a:spLocks noGrp="1"/>
          </p:cNvSpPr>
          <p:nvPr>
            <p:ph type="body" sz="quarter" idx="15"/>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3711136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lvl1pPr>
              <a:defRPr sz="3000" b="1"/>
            </a:lvl1pPr>
          </a:lstStyle>
          <a:p>
            <a:r>
              <a:rPr lang="en-US" dirty="0"/>
              <a:t>Click to edit Master title style</a:t>
            </a:r>
          </a:p>
        </p:txBody>
      </p:sp>
      <p:sp>
        <p:nvSpPr>
          <p:cNvPr id="3" name="Content Placeholder 2"/>
          <p:cNvSpPr>
            <a:spLocks noGrp="1"/>
          </p:cNvSpPr>
          <p:nvPr>
            <p:ph idx="1"/>
          </p:nvPr>
        </p:nvSpPr>
        <p:spPr>
          <a:xfrm>
            <a:off x="685800" y="1981200"/>
            <a:ext cx="2971800" cy="4114800"/>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457200" y="1447800"/>
            <a:ext cx="3200400" cy="381000"/>
          </a:xfrm>
        </p:spPr>
        <p:txBody>
          <a:bodyPr/>
          <a:lstStyle>
            <a:lvl1pPr algn="ctr">
              <a:buNone/>
              <a:defRPr sz="1500" b="0" i="1">
                <a:solidFill>
                  <a:srgbClr val="C00000"/>
                </a:solidFill>
              </a:defRPr>
            </a:lvl1pPr>
          </a:lstStyle>
          <a:p>
            <a:pPr lvl="0"/>
            <a:r>
              <a:rPr lang="en-US" dirty="0"/>
              <a:t>Click to edit Master text styles</a:t>
            </a:r>
          </a:p>
        </p:txBody>
      </p:sp>
      <p:sp>
        <p:nvSpPr>
          <p:cNvPr id="13" name="Content Placeholder 12"/>
          <p:cNvSpPr>
            <a:spLocks noGrp="1"/>
          </p:cNvSpPr>
          <p:nvPr>
            <p:ph sz="quarter" idx="14"/>
          </p:nvPr>
        </p:nvSpPr>
        <p:spPr>
          <a:xfrm>
            <a:off x="3810000" y="1524000"/>
            <a:ext cx="4343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5"/>
          </p:nvPr>
        </p:nvSpPr>
        <p:spPr>
          <a:xfrm>
            <a:off x="628650" y="6356352"/>
            <a:ext cx="2057400" cy="365125"/>
          </a:xfrm>
          <a:prstGeom prst="rect">
            <a:avLst/>
          </a:prstGeom>
        </p:spPr>
        <p:txBody>
          <a:bodyPr/>
          <a:lstStyle>
            <a:lvl1pPr>
              <a:defRPr smtClean="0"/>
            </a:lvl1pPr>
          </a:lstStyle>
          <a:p>
            <a:pPr>
              <a:defRPr/>
            </a:pPr>
            <a:endParaRPr lang="en-US" altLang="en-US" dirty="0"/>
          </a:p>
        </p:txBody>
      </p:sp>
      <p:sp>
        <p:nvSpPr>
          <p:cNvPr id="7" name="Slide Number Placeholder 5"/>
          <p:cNvSpPr>
            <a:spLocks noGrp="1"/>
          </p:cNvSpPr>
          <p:nvPr>
            <p:ph type="sldNum" sz="quarter" idx="16"/>
          </p:nvPr>
        </p:nvSpPr>
        <p:spPr>
          <a:xfrm>
            <a:off x="6457950" y="6356352"/>
            <a:ext cx="2057400" cy="365125"/>
          </a:xfrm>
          <a:prstGeom prst="rect">
            <a:avLst/>
          </a:prstGeom>
        </p:spPr>
        <p:txBody>
          <a:bodyPr/>
          <a:lstStyle>
            <a:lvl1pPr algn="l">
              <a:buSzTx/>
              <a:defRPr sz="1400" smtClean="0">
                <a:solidFill>
                  <a:srgbClr val="000000"/>
                </a:solidFill>
              </a:defRPr>
            </a:lvl1pPr>
          </a:lstStyle>
          <a:p>
            <a:pPr>
              <a:defRPr/>
            </a:pPr>
            <a:fld id="{3B9C43FB-8E13-4032-B5FB-47B8DE62B1F0}" type="slidenum">
              <a:rPr lang="en-US" altLang="en-US"/>
              <a:pPr>
                <a:defRPr/>
              </a:pPr>
              <a:t>‹#›</a:t>
            </a:fld>
            <a:endParaRPr lang="en-US" altLang="en-US" dirty="0"/>
          </a:p>
        </p:txBody>
      </p:sp>
    </p:spTree>
    <p:extLst>
      <p:ext uri="{BB962C8B-B14F-4D97-AF65-F5344CB8AC3E}">
        <p14:creationId xmlns:p14="http://schemas.microsoft.com/office/powerpoint/2010/main" val="255987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11/1/2021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 Placeholder 4">
            <a:extLst>
              <a:ext uri="{FF2B5EF4-FFF2-40B4-BE49-F238E27FC236}">
                <a16:creationId xmlns="" xmlns:a16="http://schemas.microsoft.com/office/drawing/2014/main" id="{6693651C-C1A8-4F6C-BF4F-BB5F5D2F7B59}"/>
              </a:ext>
            </a:extLst>
          </p:cNvPr>
          <p:cNvSpPr>
            <a:spLocks noGrp="1"/>
          </p:cNvSpPr>
          <p:nvPr>
            <p:ph type="body" sz="quarter" idx="16"/>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2981062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793038" cy="1462088"/>
          </a:xfrm>
        </p:spPr>
        <p:txBody>
          <a:bodyPr/>
          <a:lstStyle/>
          <a:p>
            <a:r>
              <a:rPr lang="en-US"/>
              <a:t>Click to edit Master title style</a:t>
            </a:r>
          </a:p>
        </p:txBody>
      </p:sp>
      <p:sp>
        <p:nvSpPr>
          <p:cNvPr id="3" name="Text Placeholder 2"/>
          <p:cNvSpPr>
            <a:spLocks noGrp="1"/>
          </p:cNvSpPr>
          <p:nvPr>
            <p:ph type="body" sz="half" idx="1"/>
          </p:nvPr>
        </p:nvSpPr>
        <p:spPr>
          <a:xfrm>
            <a:off x="11826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a:xfrm>
            <a:off x="628650" y="6356352"/>
            <a:ext cx="2057400" cy="365125"/>
          </a:xfrm>
          <a:prstGeom prst="rect">
            <a:avLst/>
          </a:prstGeom>
        </p:spPr>
        <p:txBody>
          <a:bodyPr/>
          <a:lstStyle>
            <a:lvl1pPr>
              <a:defRPr smtClean="0"/>
            </a:lvl1pPr>
          </a:lstStyle>
          <a:p>
            <a:pPr>
              <a:defRPr/>
            </a:pPr>
            <a:endParaRPr lang="en-US" altLang="en-US" dirty="0"/>
          </a:p>
        </p:txBody>
      </p:sp>
      <p:sp>
        <p:nvSpPr>
          <p:cNvPr id="6" name="Slide Number Placeholder 9"/>
          <p:cNvSpPr>
            <a:spLocks noGrp="1"/>
          </p:cNvSpPr>
          <p:nvPr>
            <p:ph type="sldNum" sz="quarter" idx="11"/>
          </p:nvPr>
        </p:nvSpPr>
        <p:spPr>
          <a:xfrm>
            <a:off x="6457950" y="6356352"/>
            <a:ext cx="2057400" cy="365125"/>
          </a:xfrm>
          <a:prstGeom prst="rect">
            <a:avLst/>
          </a:prstGeom>
        </p:spPr>
        <p:txBody>
          <a:bodyPr/>
          <a:lstStyle>
            <a:lvl1pPr algn="l">
              <a:buSzTx/>
              <a:defRPr sz="1400" smtClean="0">
                <a:solidFill>
                  <a:srgbClr val="000000"/>
                </a:solidFill>
              </a:defRPr>
            </a:lvl1pPr>
          </a:lstStyle>
          <a:p>
            <a:pPr>
              <a:defRPr/>
            </a:pPr>
            <a:fld id="{4BE79C1A-C35C-4D80-AA81-007920C47EB2}" type="slidenum">
              <a:rPr lang="en-US" altLang="en-US"/>
              <a:pPr>
                <a:defRPr/>
              </a:pPr>
              <a:t>‹#›</a:t>
            </a:fld>
            <a:endParaRPr lang="en-US" altLang="en-US" dirty="0"/>
          </a:p>
        </p:txBody>
      </p:sp>
    </p:spTree>
    <p:extLst>
      <p:ext uri="{BB962C8B-B14F-4D97-AF65-F5344CB8AC3E}">
        <p14:creationId xmlns:p14="http://schemas.microsoft.com/office/powerpoint/2010/main" val="20616746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p:cNvSpPr>
            <a:spLocks noGrp="1"/>
          </p:cNvSpPr>
          <p:nvPr>
            <p:ph type="pic" sz="quarter" idx="14"/>
          </p:nvPr>
        </p:nvSpPr>
        <p:spPr>
          <a:xfrm>
            <a:off x="457200" y="5181600"/>
            <a:ext cx="8229600" cy="1066800"/>
          </a:xfrm>
        </p:spPr>
        <p:txBody>
          <a:bodyPr/>
          <a:lstStyle/>
          <a:p>
            <a:endParaRPr lang="en-IN" dirty="0"/>
          </a:p>
        </p:txBody>
      </p:sp>
    </p:spTree>
    <p:extLst>
      <p:ext uri="{BB962C8B-B14F-4D97-AF65-F5344CB8AC3E}">
        <p14:creationId xmlns:p14="http://schemas.microsoft.com/office/powerpoint/2010/main" val="3901422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3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solidFill>
                <a:prstClr val="black"/>
              </a:solidFill>
            </a:endParaRPr>
          </a:p>
        </p:txBody>
      </p:sp>
      <p:sp>
        <p:nvSpPr>
          <p:cNvPr id="4" name="Date Placeholder 3"/>
          <p:cNvSpPr>
            <a:spLocks noGrp="1"/>
          </p:cNvSpPr>
          <p:nvPr>
            <p:ph type="dt" sz="half" idx="11"/>
          </p:nvPr>
        </p:nvSpPr>
        <p:spPr/>
        <p:txBody>
          <a:bodyPr/>
          <a:lstStyle/>
          <a:p>
            <a:fld id="{A9DF6EFB-3F44-496C-A842-1E0B3D3B975A}" type="datetimeFigureOut">
              <a:rPr lang="en-US" smtClean="0">
                <a:solidFill>
                  <a:prstClr val="white"/>
                </a:solidFill>
              </a:rPr>
              <a:pPr/>
              <a:t>11/1/2021</a:t>
            </a:fld>
            <a:endParaRPr lang="en-US" dirty="0">
              <a:solidFill>
                <a:prstClr val="white"/>
              </a:solidFill>
            </a:endParaRPr>
          </a:p>
        </p:txBody>
      </p:sp>
      <p:sp>
        <p:nvSpPr>
          <p:cNvPr id="5" name="Slide Number Placeholder 4"/>
          <p:cNvSpPr>
            <a:spLocks noGrp="1"/>
          </p:cNvSpPr>
          <p:nvPr>
            <p:ph type="sldNum" sz="quarter" idx="12"/>
          </p:nvPr>
        </p:nvSpPr>
        <p:spPr/>
        <p:txBody>
          <a:bodyPr/>
          <a:lstStyle/>
          <a:p>
            <a:fld id="{200B2350-5261-4F5C-9DF5-EF0D264FC8D2}" type="slidenum">
              <a:rPr lang="en-US" smtClean="0">
                <a:solidFill>
                  <a:prstClr val="white"/>
                </a:solidFill>
              </a:rPr>
              <a:pPr/>
              <a:t>‹#›</a:t>
            </a:fld>
            <a:endParaRPr lang="en-US" dirty="0">
              <a:solidFill>
                <a:prstClr val="white"/>
              </a:solidFill>
            </a:endParaRPr>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4">
            <a:extLst>
              <a:ext uri="{FF2B5EF4-FFF2-40B4-BE49-F238E27FC236}">
                <a16:creationId xmlns="" xmlns:a16="http://schemas.microsoft.com/office/drawing/2014/main" id="{A3677BCC-3799-4CEF-B182-5624E410785B}"/>
              </a:ext>
            </a:extLst>
          </p:cNvPr>
          <p:cNvSpPr>
            <a:spLocks noGrp="1"/>
          </p:cNvSpPr>
          <p:nvPr>
            <p:ph type="body" sz="quarter" idx="16"/>
          </p:nvPr>
        </p:nvSpPr>
        <p:spPr>
          <a:xfrm>
            <a:off x="3578470" y="6404786"/>
            <a:ext cx="5102225" cy="246221"/>
          </a:xfrm>
        </p:spPr>
        <p:txBody>
          <a:bodyPr vert="horz" wrap="square" lIns="0" tIns="0" rIns="0" bIns="0" rtlCol="0">
            <a:spAutoFit/>
          </a:bodyPr>
          <a:lstStyle>
            <a:lvl1pPr marL="0" indent="0">
              <a:buNone/>
              <a:defRPr sz="1200"/>
            </a:lvl1pPr>
          </a:lstStyle>
          <a:p>
            <a:pPr algn="r" fontAlgn="base"/>
            <a:endParaRPr lang="en-US" sz="1600" dirty="0"/>
          </a:p>
        </p:txBody>
      </p:sp>
      <p:sp>
        <p:nvSpPr>
          <p:cNvPr id="3" name="Picture Placeholder 2">
            <a:extLst>
              <a:ext uri="{FF2B5EF4-FFF2-40B4-BE49-F238E27FC236}">
                <a16:creationId xmlns="" xmlns:a16="http://schemas.microsoft.com/office/drawing/2014/main" id="{8EF41047-340A-449D-97DC-42F82207109C}"/>
              </a:ext>
            </a:extLst>
          </p:cNvPr>
          <p:cNvSpPr>
            <a:spLocks noGrp="1"/>
          </p:cNvSpPr>
          <p:nvPr>
            <p:ph type="pic" sz="quarter" idx="17"/>
          </p:nvPr>
        </p:nvSpPr>
        <p:spPr>
          <a:xfrm>
            <a:off x="457200" y="1600199"/>
            <a:ext cx="4114800" cy="4309233"/>
          </a:xfrm>
        </p:spPr>
        <p:txBody>
          <a:bodyPr/>
          <a:lstStyle/>
          <a:p>
            <a:endParaRPr lang="en-IN" dirty="0"/>
          </a:p>
        </p:txBody>
      </p:sp>
    </p:spTree>
    <p:extLst>
      <p:ext uri="{BB962C8B-B14F-4D97-AF65-F5344CB8AC3E}">
        <p14:creationId xmlns:p14="http://schemas.microsoft.com/office/powerpoint/2010/main" val="215563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11/1/2021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11/1/2021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11/1/2021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 Placeholder 4">
            <a:extLst>
              <a:ext uri="{FF2B5EF4-FFF2-40B4-BE49-F238E27FC236}">
                <a16:creationId xmlns="" xmlns:a16="http://schemas.microsoft.com/office/drawing/2014/main" id="{6F5EA382-93BF-4CEF-A479-8BE03D67D4F1}"/>
              </a:ext>
            </a:extLst>
          </p:cNvPr>
          <p:cNvSpPr>
            <a:spLocks noGrp="1"/>
          </p:cNvSpPr>
          <p:nvPr>
            <p:ph type="body" sz="quarter" idx="15"/>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5967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76200"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02139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11/1/2021</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10" name="Picture 9" descr="Pearson Logo"/>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 Placeholder 4">
            <a:extLst>
              <a:ext uri="{FF2B5EF4-FFF2-40B4-BE49-F238E27FC236}">
                <a16:creationId xmlns="" xmlns:a16="http://schemas.microsoft.com/office/drawing/2014/main" id="{5783FCF3-C4C4-43B0-88C9-8703A979AFB9}"/>
              </a:ext>
            </a:extLst>
          </p:cNvPr>
          <p:cNvSpPr txBox="1">
            <a:spLocks/>
          </p:cNvSpPr>
          <p:nvPr userDrawn="1"/>
        </p:nvSpPr>
        <p:spPr>
          <a:xfrm>
            <a:off x="3578470" y="6404786"/>
            <a:ext cx="5102225" cy="246221"/>
          </a:xfrm>
          <a:prstGeom prst="rect">
            <a:avLst/>
          </a:prstGeom>
        </p:spPr>
        <p:txBody>
          <a:bodyPr vert="horz" wrap="square" lIns="0" tIns="0" rIns="0" bIns="0" rtlCol="0">
            <a:sp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a:lstStyle>
          <a:p>
            <a:pPr marL="0" indent="0" algn="r" fontAlgn="base">
              <a:buNone/>
            </a:pPr>
            <a:r>
              <a:rPr lang="en-US" dirty="0"/>
              <a:t>Copyright © 2021, 2018, 2016 Pearson Education, Inc.</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62" r:id="rId8"/>
    <p:sldLayoutId id="2147483661" r:id="rId9"/>
    <p:sldLayoutId id="2147483675" r:id="rId10"/>
    <p:sldLayoutId id="2147483663" r:id="rId11"/>
    <p:sldLayoutId id="2147483669" r:id="rId12"/>
    <p:sldLayoutId id="2147483671" r:id="rId13"/>
    <p:sldLayoutId id="2147483672" r:id="rId14"/>
    <p:sldLayoutId id="2147483670" r:id="rId15"/>
    <p:sldLayoutId id="2147483651" r:id="rId16"/>
    <p:sldLayoutId id="2147483654" r:id="rId17"/>
    <p:sldLayoutId id="2147483655" r:id="rId18"/>
    <p:sldLayoutId id="2147483667" r:id="rId19"/>
    <p:sldLayoutId id="2147483668" r:id="rId20"/>
    <p:sldLayoutId id="2147483673" r:id="rId21"/>
    <p:sldLayoutId id="2147483674" r:id="rId22"/>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877"/>
            <a:ext cx="8229600" cy="555051"/>
          </a:xfrm>
        </p:spPr>
        <p:txBody>
          <a:bodyPr>
            <a:spAutoFit/>
          </a:bodyPr>
          <a:lstStyle/>
          <a:p>
            <a:r>
              <a:rPr lang="en-US" altLang="en-US" sz="3600" dirty="0">
                <a:latin typeface="+mj-lt"/>
                <a:sym typeface="Times New Roman" panose="02020603050405020304" pitchFamily="18" charset="0"/>
              </a:rPr>
              <a:t>Principles of Marketing</a:t>
            </a:r>
            <a:endParaRPr lang="en-IN" sz="3600" dirty="0">
              <a:latin typeface="+mj-lt"/>
            </a:endParaRPr>
          </a:p>
        </p:txBody>
      </p:sp>
      <p:sp>
        <p:nvSpPr>
          <p:cNvPr id="3" name="Text Placeholder 2"/>
          <p:cNvSpPr>
            <a:spLocks noGrp="1"/>
          </p:cNvSpPr>
          <p:nvPr>
            <p:ph type="body" sz="quarter" idx="13"/>
          </p:nvPr>
        </p:nvSpPr>
        <p:spPr>
          <a:xfrm>
            <a:off x="457200" y="846959"/>
            <a:ext cx="8229600" cy="359857"/>
          </a:xfrm>
        </p:spPr>
        <p:txBody>
          <a:bodyPr>
            <a:spAutoFit/>
          </a:bodyPr>
          <a:lstStyle/>
          <a:p>
            <a:r>
              <a:rPr lang="en-US" dirty="0"/>
              <a:t>Eighteenth Edition</a:t>
            </a:r>
            <a:endParaRPr lang="en-IN" dirty="0"/>
          </a:p>
        </p:txBody>
      </p:sp>
      <p:sp>
        <p:nvSpPr>
          <p:cNvPr id="4" name="Text Placeholder 3"/>
          <p:cNvSpPr>
            <a:spLocks noGrp="1"/>
          </p:cNvSpPr>
          <p:nvPr>
            <p:ph type="body" sz="quarter" idx="14"/>
          </p:nvPr>
        </p:nvSpPr>
        <p:spPr>
          <a:xfrm>
            <a:off x="4583872" y="2911153"/>
            <a:ext cx="4102928" cy="492443"/>
          </a:xfrm>
        </p:spPr>
        <p:txBody>
          <a:bodyPr vert="horz" wrap="square" lIns="0" tIns="0" rIns="0" bIns="0" rtlCol="0" anchor="ctr">
            <a:spAutoFit/>
          </a:bodyPr>
          <a:lstStyle/>
          <a:p>
            <a:pPr>
              <a:spcBef>
                <a:spcPct val="0"/>
              </a:spcBef>
              <a:defRPr/>
            </a:pPr>
            <a:r>
              <a:rPr lang="en-US" sz="3200" dirty="0"/>
              <a:t>Chapter 4</a:t>
            </a:r>
          </a:p>
        </p:txBody>
      </p:sp>
      <p:sp>
        <p:nvSpPr>
          <p:cNvPr id="5" name="Text Placeholder 4"/>
          <p:cNvSpPr>
            <a:spLocks noGrp="1"/>
          </p:cNvSpPr>
          <p:nvPr>
            <p:ph type="body" sz="quarter" idx="15"/>
          </p:nvPr>
        </p:nvSpPr>
        <p:spPr>
          <a:xfrm>
            <a:off x="4586514" y="3517561"/>
            <a:ext cx="4102928" cy="615553"/>
          </a:xfrm>
        </p:spPr>
        <p:txBody>
          <a:bodyPr vert="horz" wrap="square" lIns="0" tIns="0" rIns="0" bIns="0" rtlCol="0">
            <a:spAutoFit/>
          </a:bodyPr>
          <a:lstStyle/>
          <a:p>
            <a:pPr>
              <a:spcBef>
                <a:spcPct val="0"/>
              </a:spcBef>
              <a:defRPr/>
            </a:pPr>
            <a:r>
              <a:rPr lang="en-IN" sz="2000" dirty="0"/>
              <a:t>Managing Marketing Information to Gain Customer Insights</a:t>
            </a:r>
          </a:p>
        </p:txBody>
      </p:sp>
      <p:pic>
        <p:nvPicPr>
          <p:cNvPr id="12" name="Picture Placeholder 11" descr="Front Cover: Principles of Marketing, Eighteenth Edition by Kotler and Armstrong">
            <a:extLst>
              <a:ext uri="{FF2B5EF4-FFF2-40B4-BE49-F238E27FC236}">
                <a16:creationId xmlns="" xmlns:a16="http://schemas.microsoft.com/office/drawing/2014/main" id="{464A9C8D-6CAF-462A-9D4E-6F88E0C0BCF6}"/>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2623763" y="1382924"/>
            <a:ext cx="3920217" cy="5017876"/>
          </a:xfrm>
          <a:prstGeom prst="rect">
            <a:avLst/>
          </a:prstGeom>
        </p:spPr>
      </p:pic>
      <p:sp>
        <p:nvSpPr>
          <p:cNvPr id="6" name="Text Placeholder 5">
            <a:extLst>
              <a:ext uri="{FF2B5EF4-FFF2-40B4-BE49-F238E27FC236}">
                <a16:creationId xmlns="" xmlns:a16="http://schemas.microsoft.com/office/drawing/2014/main" id="{7D98ACA4-C370-4839-9D3C-7EB60DD1C3A6}"/>
              </a:ext>
            </a:extLst>
          </p:cNvPr>
          <p:cNvSpPr>
            <a:spLocks noGrp="1"/>
          </p:cNvSpPr>
          <p:nvPr>
            <p:ph type="body" sz="quarter" idx="16"/>
          </p:nvPr>
        </p:nvSpPr>
        <p:spPr>
          <a:xfrm>
            <a:off x="3578470" y="6404786"/>
            <a:ext cx="5102225" cy="184666"/>
          </a:xfrm>
        </p:spPr>
        <p:txBody>
          <a:bodyPr/>
          <a:lstStyle/>
          <a:p>
            <a:pPr algn="r" fontAlgn="base"/>
            <a:r>
              <a:rPr lang="en-US" dirty="0">
                <a:latin typeface="Verdana" panose="020B0604030504040204" pitchFamily="34" charset="0"/>
                <a:ea typeface="Verdana" panose="020B0604030504040204" pitchFamily="34" charset="0"/>
              </a:rPr>
              <a:t>Copyright © 2021, 2018, 2016 Pearson Education, Inc.</a:t>
            </a:r>
          </a:p>
        </p:txBody>
      </p:sp>
    </p:spTree>
    <p:extLst>
      <p:ext uri="{BB962C8B-B14F-4D97-AF65-F5344CB8AC3E}">
        <p14:creationId xmlns:p14="http://schemas.microsoft.com/office/powerpoint/2010/main" val="2277650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25"/>
            <a:ext cx="8229600" cy="1085850"/>
          </a:xfrm>
        </p:spPr>
        <p:txBody>
          <a:bodyPr wrap="square">
            <a:noAutofit/>
          </a:bodyPr>
          <a:lstStyle/>
          <a:p>
            <a:r>
              <a:rPr lang="en-IN" altLang="en-US" sz="3600" dirty="0">
                <a:latin typeface="+mj-lt"/>
                <a:ea typeface="ヒラギノ角ゴ Pro W3" charset="-128"/>
              </a:rPr>
              <a:t>Assessing Marketing Information Needs </a:t>
            </a:r>
            <a:r>
              <a:rPr lang="en-IN" altLang="en-US" sz="2800" dirty="0">
                <a:latin typeface="+mj-lt"/>
                <a:ea typeface="ヒラギノ角ゴ Pro W3" charset="-128"/>
              </a:rPr>
              <a:t>(1 of 2)</a:t>
            </a:r>
            <a:endParaRPr lang="en-US" sz="2800" dirty="0">
              <a:latin typeface="+mj-lt"/>
            </a:endParaRPr>
          </a:p>
        </p:txBody>
      </p:sp>
      <p:sp>
        <p:nvSpPr>
          <p:cNvPr id="3" name="Content Placeholder 2"/>
          <p:cNvSpPr>
            <a:spLocks noGrp="1"/>
          </p:cNvSpPr>
          <p:nvPr>
            <p:ph idx="1"/>
          </p:nvPr>
        </p:nvSpPr>
        <p:spPr>
          <a:xfrm>
            <a:off x="457200" y="1371600"/>
            <a:ext cx="8229600" cy="1477328"/>
          </a:xfrm>
        </p:spPr>
        <p:txBody>
          <a:bodyPr>
            <a:spAutoFit/>
          </a:bodyPr>
          <a:lstStyle/>
          <a:p>
            <a:pPr marL="0" indent="0"/>
            <a:r>
              <a:rPr lang="en-US" sz="2400" dirty="0">
                <a:solidFill>
                  <a:srgbClr val="000000"/>
                </a:solidFill>
              </a:rPr>
              <a:t>A marketing information system (</a:t>
            </a:r>
            <a:r>
              <a:rPr lang="en-US" sz="2400" spc="-300" dirty="0">
                <a:solidFill>
                  <a:srgbClr val="000000"/>
                </a:solidFill>
              </a:rPr>
              <a:t>M I </a:t>
            </a:r>
            <a:r>
              <a:rPr lang="en-US" sz="2400" dirty="0">
                <a:solidFill>
                  <a:srgbClr val="000000"/>
                </a:solidFill>
              </a:rPr>
              <a:t>S) provides information to the company’s marketing and other managers and external partners such as suppliers, resellers, and marketing service agencies.</a:t>
            </a:r>
          </a:p>
        </p:txBody>
      </p:sp>
    </p:spTree>
    <p:extLst>
      <p:ext uri="{BB962C8B-B14F-4D97-AF65-F5344CB8AC3E}">
        <p14:creationId xmlns:p14="http://schemas.microsoft.com/office/powerpoint/2010/main" val="2409171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97280"/>
          </a:xfrm>
        </p:spPr>
        <p:txBody>
          <a:bodyPr wrap="square">
            <a:noAutofit/>
          </a:bodyPr>
          <a:lstStyle/>
          <a:p>
            <a:r>
              <a:rPr lang="en-IN" altLang="en-US" sz="3600" dirty="0">
                <a:latin typeface="+mj-lt"/>
                <a:ea typeface="ヒラギノ角ゴ Pro W3" charset="-128"/>
              </a:rPr>
              <a:t>Assessing Marketing Information Needs </a:t>
            </a:r>
            <a:r>
              <a:rPr lang="en-IN" altLang="en-US" sz="2800" dirty="0">
                <a:latin typeface="+mj-lt"/>
                <a:ea typeface="ヒラギノ角ゴ Pro W3" charset="-128"/>
              </a:rPr>
              <a:t>(2 of 2)</a:t>
            </a:r>
            <a:endParaRPr lang="en-US" sz="2800" dirty="0">
              <a:latin typeface="+mj-lt"/>
            </a:endParaRPr>
          </a:p>
        </p:txBody>
      </p:sp>
      <p:sp>
        <p:nvSpPr>
          <p:cNvPr id="3" name="Content Placeholder 2"/>
          <p:cNvSpPr>
            <a:spLocks noGrp="1"/>
          </p:cNvSpPr>
          <p:nvPr>
            <p:ph idx="1"/>
          </p:nvPr>
        </p:nvSpPr>
        <p:spPr>
          <a:xfrm>
            <a:off x="457200" y="1600200"/>
            <a:ext cx="8229600" cy="369332"/>
          </a:xfrm>
        </p:spPr>
        <p:txBody>
          <a:bodyPr>
            <a:spAutoFit/>
          </a:bodyPr>
          <a:lstStyle/>
          <a:p>
            <a:pPr marL="0" indent="0">
              <a:buNone/>
            </a:pPr>
            <a:r>
              <a:rPr lang="en-US" sz="2400" b="1" dirty="0"/>
              <a:t>Characteristics of a Good </a:t>
            </a:r>
            <a:r>
              <a:rPr lang="en-US" sz="2400" b="1" spc="-300" dirty="0"/>
              <a:t>M I </a:t>
            </a:r>
            <a:r>
              <a:rPr lang="en-US" sz="2400" b="1" dirty="0"/>
              <a:t>S</a:t>
            </a:r>
            <a:endParaRPr lang="en-US" sz="2400" dirty="0"/>
          </a:p>
        </p:txBody>
      </p:sp>
      <p:sp>
        <p:nvSpPr>
          <p:cNvPr id="4" name="Content Placeholder 3"/>
          <p:cNvSpPr>
            <a:spLocks noGrp="1"/>
          </p:cNvSpPr>
          <p:nvPr>
            <p:ph idx="13"/>
          </p:nvPr>
        </p:nvSpPr>
        <p:spPr>
          <a:xfrm>
            <a:off x="457200" y="2057400"/>
            <a:ext cx="8229600" cy="1905000"/>
          </a:xfrm>
        </p:spPr>
        <p:txBody>
          <a:bodyPr/>
          <a:lstStyle/>
          <a:p>
            <a:pPr marL="0" indent="0">
              <a:buNone/>
            </a:pPr>
            <a:r>
              <a:rPr lang="en-US" sz="2400" dirty="0">
                <a:solidFill>
                  <a:srgbClr val="000000"/>
                </a:solidFill>
              </a:rPr>
              <a:t>Balancing the information users would like to have against what they need and what is feasible to offer</a:t>
            </a:r>
          </a:p>
          <a:p>
            <a:r>
              <a:rPr lang="en-US" sz="2400" dirty="0"/>
              <a:t>User’s Needs</a:t>
            </a:r>
          </a:p>
          <a:p>
            <a:r>
              <a:rPr lang="en-US" sz="2400" spc="-300" dirty="0"/>
              <a:t>M I </a:t>
            </a:r>
            <a:r>
              <a:rPr lang="en-US" sz="2400" dirty="0"/>
              <a:t>S Offerings</a:t>
            </a:r>
            <a:r>
              <a:rPr lang="en-US" sz="2400" dirty="0">
                <a:solidFill>
                  <a:srgbClr val="000000"/>
                </a:solidFill>
              </a:rPr>
              <a:t> </a:t>
            </a:r>
          </a:p>
        </p:txBody>
      </p:sp>
    </p:spTree>
    <p:extLst>
      <p:ext uri="{BB962C8B-B14F-4D97-AF65-F5344CB8AC3E}">
        <p14:creationId xmlns:p14="http://schemas.microsoft.com/office/powerpoint/2010/main" val="1084607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03077"/>
          </a:xfrm>
        </p:spPr>
        <p:txBody>
          <a:bodyPr wrap="square">
            <a:noAutofit/>
          </a:bodyPr>
          <a:lstStyle/>
          <a:p>
            <a:r>
              <a:rPr lang="en-IN" altLang="en-US" sz="3600" dirty="0">
                <a:latin typeface="+mj-lt"/>
                <a:ea typeface="ヒラギノ角ゴ Pro W3" charset="-128"/>
              </a:rPr>
              <a:t>Developing Marketing Information       </a:t>
            </a:r>
            <a:r>
              <a:rPr lang="en-IN" altLang="en-US" sz="2800" dirty="0">
                <a:latin typeface="+mj-lt"/>
                <a:ea typeface="ヒラギノ角ゴ Pro W3" charset="-128"/>
              </a:rPr>
              <a:t>(1 of 3)</a:t>
            </a:r>
            <a:endParaRPr lang="en-US" sz="2800" dirty="0">
              <a:latin typeface="+mj-lt"/>
            </a:endParaRPr>
          </a:p>
        </p:txBody>
      </p:sp>
      <p:sp>
        <p:nvSpPr>
          <p:cNvPr id="3" name="Content Placeholder 2"/>
          <p:cNvSpPr>
            <a:spLocks noGrp="1"/>
          </p:cNvSpPr>
          <p:nvPr>
            <p:ph idx="1"/>
          </p:nvPr>
        </p:nvSpPr>
        <p:spPr>
          <a:xfrm>
            <a:off x="457200" y="1265027"/>
            <a:ext cx="8229600" cy="369332"/>
          </a:xfrm>
        </p:spPr>
        <p:txBody>
          <a:bodyPr>
            <a:spAutoFit/>
          </a:bodyPr>
          <a:lstStyle/>
          <a:p>
            <a:pPr marL="0" indent="0">
              <a:buNone/>
            </a:pPr>
            <a:r>
              <a:rPr lang="en-US" sz="2400" b="1" dirty="0"/>
              <a:t>Marketers obtain information from: </a:t>
            </a:r>
            <a:endParaRPr lang="en-US" sz="2400" dirty="0"/>
          </a:p>
        </p:txBody>
      </p:sp>
      <p:sp>
        <p:nvSpPr>
          <p:cNvPr id="4" name="Content Placeholder 3"/>
          <p:cNvSpPr>
            <a:spLocks noGrp="1"/>
          </p:cNvSpPr>
          <p:nvPr>
            <p:ph idx="13"/>
          </p:nvPr>
        </p:nvSpPr>
        <p:spPr>
          <a:xfrm>
            <a:off x="457200" y="1731752"/>
            <a:ext cx="8229600" cy="1524000"/>
          </a:xfrm>
        </p:spPr>
        <p:txBody>
          <a:bodyPr/>
          <a:lstStyle/>
          <a:p>
            <a:r>
              <a:rPr lang="en-IN" sz="2400" dirty="0">
                <a:solidFill>
                  <a:srgbClr val="000000"/>
                </a:solidFill>
              </a:rPr>
              <a:t>Internal data</a:t>
            </a:r>
          </a:p>
          <a:p>
            <a:r>
              <a:rPr lang="en-IN" sz="2400" dirty="0">
                <a:solidFill>
                  <a:srgbClr val="000000"/>
                </a:solidFill>
              </a:rPr>
              <a:t>Marketing intelligence</a:t>
            </a:r>
          </a:p>
          <a:p>
            <a:r>
              <a:rPr lang="en-IN" sz="2400" dirty="0">
                <a:solidFill>
                  <a:srgbClr val="000000"/>
                </a:solidFill>
              </a:rPr>
              <a:t>Marketing research</a:t>
            </a:r>
          </a:p>
        </p:txBody>
      </p:sp>
    </p:spTree>
    <p:extLst>
      <p:ext uri="{BB962C8B-B14F-4D97-AF65-F5344CB8AC3E}">
        <p14:creationId xmlns:p14="http://schemas.microsoft.com/office/powerpoint/2010/main" val="1622250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739"/>
            <a:ext cx="8229600" cy="997527"/>
          </a:xfrm>
        </p:spPr>
        <p:txBody>
          <a:bodyPr wrap="square">
            <a:noAutofit/>
          </a:bodyPr>
          <a:lstStyle/>
          <a:p>
            <a:r>
              <a:rPr lang="en-IN" altLang="en-US" sz="3600" dirty="0">
                <a:latin typeface="+mj-lt"/>
                <a:ea typeface="ヒラギノ角ゴ Pro W3" charset="-128"/>
              </a:rPr>
              <a:t>Developing Marketing Information        </a:t>
            </a:r>
            <a:r>
              <a:rPr lang="en-IN" altLang="en-US" sz="2800" dirty="0">
                <a:latin typeface="+mj-lt"/>
                <a:ea typeface="ヒラギノ角ゴ Pro W3" charset="-128"/>
              </a:rPr>
              <a:t>(2 of 3)</a:t>
            </a:r>
            <a:endParaRPr lang="en-US" sz="2800" dirty="0">
              <a:latin typeface="+mj-lt"/>
            </a:endParaRPr>
          </a:p>
        </p:txBody>
      </p:sp>
      <p:sp>
        <p:nvSpPr>
          <p:cNvPr id="3" name="Content Placeholder 2"/>
          <p:cNvSpPr>
            <a:spLocks noGrp="1"/>
          </p:cNvSpPr>
          <p:nvPr>
            <p:ph idx="1"/>
          </p:nvPr>
        </p:nvSpPr>
        <p:spPr>
          <a:xfrm>
            <a:off x="457200" y="1408190"/>
            <a:ext cx="4191000" cy="338554"/>
          </a:xfrm>
        </p:spPr>
        <p:txBody>
          <a:bodyPr>
            <a:spAutoFit/>
          </a:bodyPr>
          <a:lstStyle/>
          <a:p>
            <a:pPr marL="0" indent="0">
              <a:buNone/>
            </a:pPr>
            <a:r>
              <a:rPr lang="en-US" sz="2200" b="1" dirty="0"/>
              <a:t>Internal Data</a:t>
            </a:r>
            <a:endParaRPr lang="en-US" sz="2200" dirty="0"/>
          </a:p>
        </p:txBody>
      </p:sp>
      <p:sp>
        <p:nvSpPr>
          <p:cNvPr id="4" name="Content Placeholder 3"/>
          <p:cNvSpPr>
            <a:spLocks noGrp="1"/>
          </p:cNvSpPr>
          <p:nvPr>
            <p:ph idx="13"/>
          </p:nvPr>
        </p:nvSpPr>
        <p:spPr>
          <a:xfrm>
            <a:off x="457200" y="1936374"/>
            <a:ext cx="4096139" cy="1901418"/>
          </a:xfrm>
        </p:spPr>
        <p:txBody>
          <a:bodyPr/>
          <a:lstStyle/>
          <a:p>
            <a:pPr marL="0" indent="0">
              <a:buNone/>
            </a:pPr>
            <a:r>
              <a:rPr lang="en-US" sz="2200" b="1" dirty="0">
                <a:solidFill>
                  <a:srgbClr val="000000"/>
                </a:solidFill>
              </a:rPr>
              <a:t>Internal databases </a:t>
            </a:r>
            <a:r>
              <a:rPr lang="en-US" sz="2200" dirty="0">
                <a:solidFill>
                  <a:srgbClr val="000000"/>
                </a:solidFill>
              </a:rPr>
              <a:t>are collections of consumer and market information obtained from data sources within the company network.</a:t>
            </a:r>
          </a:p>
        </p:txBody>
      </p:sp>
      <p:sp>
        <p:nvSpPr>
          <p:cNvPr id="8" name="Content Placeholder 7">
            <a:extLst>
              <a:ext uri="{FF2B5EF4-FFF2-40B4-BE49-F238E27FC236}">
                <a16:creationId xmlns="" xmlns:a16="http://schemas.microsoft.com/office/drawing/2014/main" id="{1FC3CABF-033F-4B0C-AC83-5A5920E756EC}"/>
              </a:ext>
            </a:extLst>
          </p:cNvPr>
          <p:cNvSpPr>
            <a:spLocks noGrp="1"/>
          </p:cNvSpPr>
          <p:nvPr>
            <p:ph sz="quarter" idx="15"/>
          </p:nvPr>
        </p:nvSpPr>
        <p:spPr>
          <a:xfrm>
            <a:off x="4665306" y="1407366"/>
            <a:ext cx="4021494" cy="1718315"/>
          </a:xfrm>
        </p:spPr>
        <p:txBody>
          <a:bodyPr/>
          <a:lstStyle/>
          <a:p>
            <a:pPr marL="0" indent="0">
              <a:buNone/>
            </a:pPr>
            <a:r>
              <a:rPr lang="en-US" sz="2200" dirty="0"/>
              <a:t>Internal data: Through skillful customer database development and use, Stitch Fix has built high levels of customer satisfaction and loyalty.</a:t>
            </a:r>
          </a:p>
        </p:txBody>
      </p:sp>
      <p:pic>
        <p:nvPicPr>
          <p:cNvPr id="10" name="Picture Placeholder 9" descr="A photo shows a woman opening a package of clothes from Stitch Fix with a note that reads &quot;Your stylist thought these would look great on you.&quot; The top left and bottom right corners of the photo show the logo of Stitch Fix. ">
            <a:extLst>
              <a:ext uri="{FF2B5EF4-FFF2-40B4-BE49-F238E27FC236}">
                <a16:creationId xmlns="" xmlns:a16="http://schemas.microsoft.com/office/drawing/2014/main" id="{883CDA6D-D60C-4205-A2FF-C3AD9EE217E7}"/>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5027721" y="3226967"/>
            <a:ext cx="3221841" cy="3108082"/>
          </a:xfrm>
          <a:prstGeom prst="rect">
            <a:avLst/>
          </a:prstGeom>
        </p:spPr>
      </p:pic>
    </p:spTree>
    <p:extLst>
      <p:ext uri="{BB962C8B-B14F-4D97-AF65-F5344CB8AC3E}">
        <p14:creationId xmlns:p14="http://schemas.microsoft.com/office/powerpoint/2010/main" val="3222737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739"/>
            <a:ext cx="8229600" cy="997527"/>
          </a:xfrm>
        </p:spPr>
        <p:txBody>
          <a:bodyPr wrap="square">
            <a:noAutofit/>
          </a:bodyPr>
          <a:lstStyle/>
          <a:p>
            <a:r>
              <a:rPr lang="en-IN" altLang="en-US" sz="3600" dirty="0">
                <a:latin typeface="+mj-lt"/>
                <a:ea typeface="ヒラギノ角ゴ Pro W3" charset="-128"/>
              </a:rPr>
              <a:t>Developing Marketing Information        </a:t>
            </a:r>
            <a:r>
              <a:rPr lang="en-IN" altLang="en-US" sz="2800" dirty="0">
                <a:latin typeface="+mj-lt"/>
                <a:ea typeface="ヒラギノ角ゴ Pro W3" charset="-128"/>
              </a:rPr>
              <a:t>(3 of 3)</a:t>
            </a:r>
            <a:endParaRPr lang="en-US" sz="2800" dirty="0">
              <a:latin typeface="+mj-lt"/>
            </a:endParaRPr>
          </a:p>
        </p:txBody>
      </p:sp>
      <p:sp>
        <p:nvSpPr>
          <p:cNvPr id="3" name="Content Placeholder 2"/>
          <p:cNvSpPr>
            <a:spLocks noGrp="1"/>
          </p:cNvSpPr>
          <p:nvPr>
            <p:ph idx="1"/>
          </p:nvPr>
        </p:nvSpPr>
        <p:spPr>
          <a:xfrm>
            <a:off x="457199" y="1390261"/>
            <a:ext cx="8229600" cy="276999"/>
          </a:xfrm>
        </p:spPr>
        <p:txBody>
          <a:bodyPr wrap="square">
            <a:spAutoFit/>
          </a:bodyPr>
          <a:lstStyle/>
          <a:p>
            <a:pPr marL="0" indent="0">
              <a:buNone/>
            </a:pPr>
            <a:r>
              <a:rPr lang="en-US" sz="1800" b="1" dirty="0"/>
              <a:t>Competitive Marketing Intelligence</a:t>
            </a:r>
            <a:endParaRPr lang="en-US" sz="1800" dirty="0"/>
          </a:p>
        </p:txBody>
      </p:sp>
      <p:sp>
        <p:nvSpPr>
          <p:cNvPr id="4" name="Content Placeholder 3"/>
          <p:cNvSpPr>
            <a:spLocks noGrp="1"/>
          </p:cNvSpPr>
          <p:nvPr>
            <p:ph idx="13"/>
          </p:nvPr>
        </p:nvSpPr>
        <p:spPr>
          <a:xfrm>
            <a:off x="457201" y="1827633"/>
            <a:ext cx="3685591" cy="1982367"/>
          </a:xfrm>
        </p:spPr>
        <p:txBody>
          <a:bodyPr/>
          <a:lstStyle/>
          <a:p>
            <a:pPr marL="0" indent="0">
              <a:buNone/>
            </a:pPr>
            <a:r>
              <a:rPr lang="en-US" sz="1800" b="1" dirty="0">
                <a:solidFill>
                  <a:srgbClr val="000000"/>
                </a:solidFill>
              </a:rPr>
              <a:t>Competitive marketing intelligence </a:t>
            </a:r>
            <a:r>
              <a:rPr lang="en-US" sz="1800" dirty="0">
                <a:solidFill>
                  <a:srgbClr val="000000"/>
                </a:solidFill>
              </a:rPr>
              <a:t>is the systematic collection and analysis of publicly available information about consumers, competitors, and developments in the marketing environment.</a:t>
            </a:r>
          </a:p>
        </p:txBody>
      </p:sp>
      <p:sp>
        <p:nvSpPr>
          <p:cNvPr id="8" name="Content Placeholder 7">
            <a:extLst>
              <a:ext uri="{FF2B5EF4-FFF2-40B4-BE49-F238E27FC236}">
                <a16:creationId xmlns="" xmlns:a16="http://schemas.microsoft.com/office/drawing/2014/main" id="{1FC3CABF-033F-4B0C-AC83-5A5920E756EC}"/>
              </a:ext>
            </a:extLst>
          </p:cNvPr>
          <p:cNvSpPr>
            <a:spLocks noGrp="1"/>
          </p:cNvSpPr>
          <p:nvPr>
            <p:ph sz="quarter" idx="15"/>
          </p:nvPr>
        </p:nvSpPr>
        <p:spPr>
          <a:xfrm>
            <a:off x="4236098" y="1832639"/>
            <a:ext cx="4450702" cy="1968419"/>
          </a:xfrm>
        </p:spPr>
        <p:txBody>
          <a:bodyPr/>
          <a:lstStyle/>
          <a:p>
            <a:pPr marL="0" indent="0">
              <a:buNone/>
            </a:pPr>
            <a:r>
              <a:rPr lang="en-US" sz="1800" dirty="0"/>
              <a:t>Competitive marketing intelligence: Mastercard’s digital intelligence command center—called the Conversation Suite—monitors, analyzes, and responds in real time to millions of brand-related conversations across 43 markets and 26 languages around the world.</a:t>
            </a:r>
          </a:p>
        </p:txBody>
      </p:sp>
      <p:pic>
        <p:nvPicPr>
          <p:cNvPr id="9" name="Picture Placeholder 8" descr="A photo shows several people sitting in front of a giant digital screen on which various graphs and statistics are displayed.">
            <a:extLst>
              <a:ext uri="{FF2B5EF4-FFF2-40B4-BE49-F238E27FC236}">
                <a16:creationId xmlns="" xmlns:a16="http://schemas.microsoft.com/office/drawing/2014/main" id="{B490AFDB-3EA5-4E40-BD88-AC239DFDE2A9}"/>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4280933" y="3915554"/>
            <a:ext cx="3395050" cy="2415629"/>
          </a:xfrm>
          <a:prstGeom prst="rect">
            <a:avLst/>
          </a:prstGeom>
        </p:spPr>
      </p:pic>
    </p:spTree>
    <p:extLst>
      <p:ext uri="{BB962C8B-B14F-4D97-AF65-F5344CB8AC3E}">
        <p14:creationId xmlns:p14="http://schemas.microsoft.com/office/powerpoint/2010/main" val="15554257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 3</a:t>
            </a:r>
            <a:endParaRPr lang="en-US" sz="2800" dirty="0">
              <a:latin typeface="+mj-lt"/>
            </a:endParaRPr>
          </a:p>
        </p:txBody>
      </p:sp>
      <p:sp>
        <p:nvSpPr>
          <p:cNvPr id="3" name="Content Placeholder 2"/>
          <p:cNvSpPr>
            <a:spLocks noGrp="1"/>
          </p:cNvSpPr>
          <p:nvPr>
            <p:ph idx="1"/>
          </p:nvPr>
        </p:nvSpPr>
        <p:spPr>
          <a:xfrm>
            <a:off x="457200" y="996741"/>
            <a:ext cx="8229600" cy="738664"/>
          </a:xfrm>
        </p:spPr>
        <p:txBody>
          <a:bodyPr>
            <a:spAutoFit/>
          </a:bodyPr>
          <a:lstStyle/>
          <a:p>
            <a:pPr marL="0" indent="0">
              <a:buNone/>
            </a:pPr>
            <a:r>
              <a:rPr lang="en-US" sz="2400" dirty="0"/>
              <a:t>Outline the role of marketing research and the steps in the marketing research process.</a:t>
            </a:r>
            <a:endParaRPr lang="en-US" sz="2400" b="1" dirty="0">
              <a:solidFill>
                <a:srgbClr val="00B0F0"/>
              </a:solidFill>
            </a:endParaRPr>
          </a:p>
        </p:txBody>
      </p:sp>
    </p:spTree>
    <p:extLst>
      <p:ext uri="{BB962C8B-B14F-4D97-AF65-F5344CB8AC3E}">
        <p14:creationId xmlns:p14="http://schemas.microsoft.com/office/powerpoint/2010/main" val="3487749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248"/>
            <a:ext cx="8229600" cy="531602"/>
          </a:xfrm>
        </p:spPr>
        <p:txBody>
          <a:bodyPr wrap="square">
            <a:no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(1 of 18)</a:t>
            </a:r>
            <a:endParaRPr lang="en-US" sz="2000" dirty="0">
              <a:latin typeface="+mj-lt"/>
            </a:endParaRPr>
          </a:p>
        </p:txBody>
      </p:sp>
      <p:sp>
        <p:nvSpPr>
          <p:cNvPr id="4" name="Content Placeholder 3"/>
          <p:cNvSpPr>
            <a:spLocks noGrp="1"/>
          </p:cNvSpPr>
          <p:nvPr>
            <p:ph idx="13"/>
          </p:nvPr>
        </p:nvSpPr>
        <p:spPr>
          <a:xfrm>
            <a:off x="457200" y="990600"/>
            <a:ext cx="8229600" cy="1123950"/>
          </a:xfrm>
        </p:spPr>
        <p:txBody>
          <a:bodyPr/>
          <a:lstStyle/>
          <a:p>
            <a:pPr marL="0" indent="0">
              <a:buNone/>
              <a:defRPr/>
            </a:pPr>
            <a:r>
              <a:rPr lang="en-US" sz="2400" b="1" dirty="0">
                <a:solidFill>
                  <a:srgbClr val="000000"/>
                </a:solidFill>
                <a:cs typeface="Calibri" charset="0"/>
              </a:rPr>
              <a:t>Marketing research </a:t>
            </a:r>
            <a:r>
              <a:rPr lang="en-US" sz="2400" dirty="0">
                <a:solidFill>
                  <a:srgbClr val="000000"/>
                </a:solidFill>
                <a:cs typeface="Calibri" charset="0"/>
              </a:rPr>
              <a:t>is the systematic design, collection, analysis, and reporting of data relevant to a specific marketing situation facing an organization.</a:t>
            </a:r>
          </a:p>
        </p:txBody>
      </p:sp>
    </p:spTree>
    <p:extLst>
      <p:ext uri="{BB962C8B-B14F-4D97-AF65-F5344CB8AC3E}">
        <p14:creationId xmlns:p14="http://schemas.microsoft.com/office/powerpoint/2010/main" val="1211166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6"/>
            <a:ext cx="8229600" cy="619386"/>
          </a:xfrm>
        </p:spPr>
        <p:txBody>
          <a:bodyPr wrap="square">
            <a:no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(2 of 18)</a:t>
            </a:r>
            <a:endParaRPr lang="en-US" sz="2800" dirty="0">
              <a:latin typeface="+mj-lt"/>
            </a:endParaRPr>
          </a:p>
        </p:txBody>
      </p:sp>
      <p:sp>
        <p:nvSpPr>
          <p:cNvPr id="4" name="Content Placeholder 3"/>
          <p:cNvSpPr>
            <a:spLocks noGrp="1"/>
          </p:cNvSpPr>
          <p:nvPr>
            <p:ph idx="1"/>
          </p:nvPr>
        </p:nvSpPr>
        <p:spPr>
          <a:xfrm>
            <a:off x="457200" y="1004888"/>
            <a:ext cx="8012112" cy="428088"/>
          </a:xfrm>
        </p:spPr>
        <p:txBody>
          <a:bodyPr/>
          <a:lstStyle/>
          <a:p>
            <a:pPr marL="0" indent="0">
              <a:buNone/>
              <a:defRPr/>
            </a:pPr>
            <a:r>
              <a:rPr lang="en-US" sz="2400" b="1" dirty="0">
                <a:solidFill>
                  <a:srgbClr val="000000"/>
                </a:solidFill>
                <a:cs typeface="Calibri" charset="0"/>
              </a:rPr>
              <a:t>Figure 4.2 </a:t>
            </a:r>
            <a:r>
              <a:rPr lang="en-US" sz="2400" dirty="0">
                <a:solidFill>
                  <a:srgbClr val="000000"/>
                </a:solidFill>
                <a:cs typeface="Calibri" charset="0"/>
              </a:rPr>
              <a:t>The</a:t>
            </a:r>
            <a:r>
              <a:rPr lang="en-US" sz="2400" b="1" dirty="0">
                <a:solidFill>
                  <a:srgbClr val="000000"/>
                </a:solidFill>
                <a:cs typeface="Calibri" charset="0"/>
              </a:rPr>
              <a:t> </a:t>
            </a:r>
            <a:r>
              <a:rPr lang="en-IN" altLang="en-US" sz="2400" dirty="0">
                <a:ea typeface="ヒラギノ角ゴ Pro W3" charset="-128"/>
              </a:rPr>
              <a:t>Marketing Research </a:t>
            </a:r>
            <a:r>
              <a:rPr lang="de-DE" sz="2400" dirty="0"/>
              <a:t>Process</a:t>
            </a:r>
            <a:endParaRPr lang="en-US" sz="2400" b="1" dirty="0">
              <a:solidFill>
                <a:srgbClr val="000000"/>
              </a:solidFill>
              <a:cs typeface="Calibri" charset="0"/>
            </a:endParaRPr>
          </a:p>
        </p:txBody>
      </p:sp>
      <p:pic>
        <p:nvPicPr>
          <p:cNvPr id="8" name="Picture Placeholder 7" descr="A flowchart presents the four steps in the marketing research process.&#10;Long description is available in notes, press F6">
            <a:extLst>
              <a:ext uri="{FF2B5EF4-FFF2-40B4-BE49-F238E27FC236}">
                <a16:creationId xmlns="" xmlns:a16="http://schemas.microsoft.com/office/drawing/2014/main" id="{E461611F-B91B-462D-99D0-5474DF5D0B7E}"/>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528870" y="2238376"/>
            <a:ext cx="8114836" cy="2265393"/>
          </a:xfrm>
          <a:prstGeom prst="rect">
            <a:avLst/>
          </a:prstGeom>
        </p:spPr>
      </p:pic>
    </p:spTree>
    <p:extLst>
      <p:ext uri="{BB962C8B-B14F-4D97-AF65-F5344CB8AC3E}">
        <p14:creationId xmlns:p14="http://schemas.microsoft.com/office/powerpoint/2010/main" val="23956339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553998"/>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(3 of 18)</a:t>
            </a:r>
            <a:endParaRPr lang="en-US" sz="2800" dirty="0">
              <a:latin typeface="+mj-lt"/>
            </a:endParaRPr>
          </a:p>
        </p:txBody>
      </p:sp>
      <p:sp>
        <p:nvSpPr>
          <p:cNvPr id="4" name="Content Placeholder 3"/>
          <p:cNvSpPr>
            <a:spLocks noGrp="1"/>
          </p:cNvSpPr>
          <p:nvPr>
            <p:ph idx="1"/>
          </p:nvPr>
        </p:nvSpPr>
        <p:spPr>
          <a:xfrm>
            <a:off x="457200" y="992743"/>
            <a:ext cx="8229600" cy="369332"/>
          </a:xfrm>
        </p:spPr>
        <p:txBody>
          <a:bodyPr>
            <a:spAutoFit/>
          </a:bodyPr>
          <a:lstStyle/>
          <a:p>
            <a:pPr marL="0" indent="0">
              <a:buNone/>
            </a:pPr>
            <a:r>
              <a:rPr lang="en-US" sz="2400" b="1" dirty="0"/>
              <a:t>Defining the Problem and Research Objectives</a:t>
            </a:r>
            <a:endParaRPr lang="en-US" sz="2400" dirty="0"/>
          </a:p>
        </p:txBody>
      </p:sp>
      <p:sp>
        <p:nvSpPr>
          <p:cNvPr id="3" name="Content Placeholder 2"/>
          <p:cNvSpPr>
            <a:spLocks noGrp="1"/>
          </p:cNvSpPr>
          <p:nvPr>
            <p:ph idx="13"/>
          </p:nvPr>
        </p:nvSpPr>
        <p:spPr>
          <a:xfrm>
            <a:off x="457200" y="1600200"/>
            <a:ext cx="8229600" cy="1492716"/>
          </a:xfrm>
        </p:spPr>
        <p:txBody>
          <a:bodyPr>
            <a:spAutoFit/>
          </a:bodyPr>
          <a:lstStyle/>
          <a:p>
            <a:r>
              <a:rPr lang="en-IN" sz="2400" dirty="0"/>
              <a:t>Exploratory research </a:t>
            </a:r>
          </a:p>
          <a:p>
            <a:r>
              <a:rPr lang="en-IN" sz="2400" dirty="0"/>
              <a:t>Descriptive research</a:t>
            </a:r>
          </a:p>
          <a:p>
            <a:r>
              <a:rPr lang="en-IN" sz="2400" dirty="0"/>
              <a:t>Causal research</a:t>
            </a:r>
          </a:p>
        </p:txBody>
      </p:sp>
    </p:spTree>
    <p:extLst>
      <p:ext uri="{BB962C8B-B14F-4D97-AF65-F5344CB8AC3E}">
        <p14:creationId xmlns:p14="http://schemas.microsoft.com/office/powerpoint/2010/main" val="949420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278"/>
            <a:ext cx="8229600" cy="511889"/>
          </a:xfrm>
        </p:spPr>
        <p:txBody>
          <a:bodyPr wrap="square">
            <a:noAutofit/>
          </a:bodyPr>
          <a:lstStyle/>
          <a:p>
            <a:r>
              <a:rPr lang="en-IN" altLang="en-US" dirty="0">
                <a:ea typeface="ヒラギノ角ゴ Pro W3" charset="-128"/>
              </a:rPr>
              <a:t>Marketing Research </a:t>
            </a:r>
            <a:r>
              <a:rPr lang="en-IN" altLang="en-US" sz="2800" dirty="0">
                <a:ea typeface="ヒラギノ角ゴ Pro W3" charset="-128"/>
              </a:rPr>
              <a:t>(4 of 18)</a:t>
            </a:r>
            <a:endParaRPr lang="en-US" sz="2800" dirty="0">
              <a:latin typeface="+mj-lt"/>
            </a:endParaRPr>
          </a:p>
        </p:txBody>
      </p:sp>
      <p:sp>
        <p:nvSpPr>
          <p:cNvPr id="3" name="Content Placeholder 2"/>
          <p:cNvSpPr>
            <a:spLocks noGrp="1"/>
          </p:cNvSpPr>
          <p:nvPr>
            <p:ph idx="1"/>
          </p:nvPr>
        </p:nvSpPr>
        <p:spPr>
          <a:xfrm>
            <a:off x="457199" y="1026458"/>
            <a:ext cx="8229600" cy="338554"/>
          </a:xfrm>
        </p:spPr>
        <p:txBody>
          <a:bodyPr wrap="square">
            <a:spAutoFit/>
          </a:bodyPr>
          <a:lstStyle/>
          <a:p>
            <a:pPr marL="0" indent="0">
              <a:buNone/>
            </a:pPr>
            <a:r>
              <a:rPr lang="en-US" sz="2200" b="1" dirty="0">
                <a:solidFill>
                  <a:srgbClr val="000000"/>
                </a:solidFill>
              </a:rPr>
              <a:t>Developing the Research Plan</a:t>
            </a:r>
            <a:endParaRPr lang="en-US" sz="2200" dirty="0"/>
          </a:p>
        </p:txBody>
      </p:sp>
      <p:sp>
        <p:nvSpPr>
          <p:cNvPr id="4" name="Content Placeholder 3"/>
          <p:cNvSpPr>
            <a:spLocks noGrp="1"/>
          </p:cNvSpPr>
          <p:nvPr>
            <p:ph idx="13"/>
          </p:nvPr>
        </p:nvSpPr>
        <p:spPr>
          <a:xfrm>
            <a:off x="457201" y="1520980"/>
            <a:ext cx="3573623" cy="2638643"/>
          </a:xfrm>
        </p:spPr>
        <p:txBody>
          <a:bodyPr/>
          <a:lstStyle/>
          <a:p>
            <a:pPr marL="279400" indent="-279400">
              <a:buFont typeface="Arial"/>
              <a:buChar char="•"/>
            </a:pPr>
            <a:r>
              <a:rPr lang="en-US" sz="2200" dirty="0">
                <a:solidFill>
                  <a:srgbClr val="000000"/>
                </a:solidFill>
              </a:rPr>
              <a:t>Outlines sources of existing data</a:t>
            </a:r>
          </a:p>
          <a:p>
            <a:pPr marL="279400" indent="-279400">
              <a:buFont typeface="Arial"/>
              <a:buChar char="•"/>
            </a:pPr>
            <a:r>
              <a:rPr lang="en-US" sz="2200" dirty="0">
                <a:solidFill>
                  <a:srgbClr val="000000"/>
                </a:solidFill>
              </a:rPr>
              <a:t>Spells out the specific research approaches, contact methods, sampling plans, and instruments to gather data</a:t>
            </a:r>
          </a:p>
        </p:txBody>
      </p:sp>
      <p:sp>
        <p:nvSpPr>
          <p:cNvPr id="8" name="Content Placeholder 7">
            <a:extLst>
              <a:ext uri="{FF2B5EF4-FFF2-40B4-BE49-F238E27FC236}">
                <a16:creationId xmlns="" xmlns:a16="http://schemas.microsoft.com/office/drawing/2014/main" id="{1FC3CABF-033F-4B0C-AC83-5A5920E756EC}"/>
              </a:ext>
            </a:extLst>
          </p:cNvPr>
          <p:cNvSpPr>
            <a:spLocks noGrp="1"/>
          </p:cNvSpPr>
          <p:nvPr>
            <p:ph sz="quarter" idx="15"/>
          </p:nvPr>
        </p:nvSpPr>
        <p:spPr>
          <a:xfrm>
            <a:off x="4236098" y="1502227"/>
            <a:ext cx="4450702" cy="1368903"/>
          </a:xfrm>
        </p:spPr>
        <p:txBody>
          <a:bodyPr/>
          <a:lstStyle/>
          <a:p>
            <a:pPr marL="0" indent="0">
              <a:buNone/>
            </a:pPr>
            <a:r>
              <a:rPr lang="en-US" sz="2200" dirty="0"/>
              <a:t>A decision by Chick-fil-A to add vegan “chicken” would call for marketing research that provides lots of specific information.</a:t>
            </a:r>
            <a:endParaRPr lang="en-IN" sz="2200" dirty="0"/>
          </a:p>
        </p:txBody>
      </p:sp>
      <p:pic>
        <p:nvPicPr>
          <p:cNvPr id="10" name="Picture Placeholder 9" descr="A photo of the front view of a Chick-fil-A outlet.">
            <a:extLst>
              <a:ext uri="{FF2B5EF4-FFF2-40B4-BE49-F238E27FC236}">
                <a16:creationId xmlns="" xmlns:a16="http://schemas.microsoft.com/office/drawing/2014/main" id="{0C944BE5-9860-4C09-A80A-1DD6C4F33DDF}"/>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4182428" y="3085322"/>
            <a:ext cx="4490500" cy="3236490"/>
          </a:xfrm>
          <a:prstGeom prst="rect">
            <a:avLst/>
          </a:prstGeom>
        </p:spPr>
      </p:pic>
    </p:spTree>
    <p:extLst>
      <p:ext uri="{BB962C8B-B14F-4D97-AF65-F5344CB8AC3E}">
        <p14:creationId xmlns:p14="http://schemas.microsoft.com/office/powerpoint/2010/main" val="39673616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Objectives</a:t>
            </a:r>
            <a:endParaRPr lang="en-US" sz="2800" dirty="0">
              <a:latin typeface="+mj-lt"/>
            </a:endParaRPr>
          </a:p>
        </p:txBody>
      </p:sp>
      <p:sp>
        <p:nvSpPr>
          <p:cNvPr id="3" name="Content Placeholder 2"/>
          <p:cNvSpPr>
            <a:spLocks noGrp="1"/>
          </p:cNvSpPr>
          <p:nvPr>
            <p:ph idx="1"/>
          </p:nvPr>
        </p:nvSpPr>
        <p:spPr>
          <a:xfrm>
            <a:off x="457200" y="986909"/>
            <a:ext cx="8229600" cy="4001095"/>
          </a:xfrm>
        </p:spPr>
        <p:txBody>
          <a:bodyPr>
            <a:spAutoFit/>
          </a:bodyPr>
          <a:lstStyle/>
          <a:p>
            <a:pPr marL="628650" indent="-628650">
              <a:spcBef>
                <a:spcPts val="600"/>
              </a:spcBef>
              <a:buNone/>
              <a:tabLst>
                <a:tab pos="685800" algn="l"/>
                <a:tab pos="914400" algn="l"/>
              </a:tabLst>
            </a:pPr>
            <a:r>
              <a:rPr lang="en-US" sz="2400" b="1" dirty="0">
                <a:solidFill>
                  <a:srgbClr val="007FA3"/>
                </a:solidFill>
                <a:cs typeface="Arial"/>
              </a:rPr>
              <a:t>4.1  </a:t>
            </a:r>
            <a:r>
              <a:rPr lang="en-US" sz="2400" dirty="0"/>
              <a:t>Explain the importance of information in gaining insights about the marketplace and customers.</a:t>
            </a:r>
            <a:endParaRPr lang="en-US" sz="2400" b="1" dirty="0"/>
          </a:p>
          <a:p>
            <a:pPr marL="628650" indent="-628650">
              <a:spcBef>
                <a:spcPts val="600"/>
              </a:spcBef>
              <a:buNone/>
            </a:pPr>
            <a:r>
              <a:rPr lang="en-US" sz="2400" b="1" dirty="0">
                <a:solidFill>
                  <a:srgbClr val="007FA3"/>
                </a:solidFill>
                <a:cs typeface="Arial"/>
              </a:rPr>
              <a:t>4.2  </a:t>
            </a:r>
            <a:r>
              <a:rPr lang="en-US" sz="2400" dirty="0"/>
              <a:t>Define the marketing information system and discuss its parts.</a:t>
            </a:r>
            <a:endParaRPr lang="en-US" sz="2400" b="1" dirty="0"/>
          </a:p>
          <a:p>
            <a:pPr marL="628650" indent="-628650">
              <a:spcBef>
                <a:spcPts val="600"/>
              </a:spcBef>
              <a:buNone/>
            </a:pPr>
            <a:r>
              <a:rPr lang="en-US" sz="2400" b="1" dirty="0">
                <a:solidFill>
                  <a:srgbClr val="007FA3"/>
                </a:solidFill>
                <a:cs typeface="Arial"/>
              </a:rPr>
              <a:t>4.3 </a:t>
            </a:r>
            <a:r>
              <a:rPr lang="en-US" sz="2400" b="1" dirty="0">
                <a:solidFill>
                  <a:srgbClr val="007FA3"/>
                </a:solidFill>
              </a:rPr>
              <a:t> </a:t>
            </a:r>
            <a:r>
              <a:rPr lang="en-US" sz="2400" dirty="0"/>
              <a:t>Outline the role of marketing research and the steps in the marketing research process.</a:t>
            </a:r>
          </a:p>
          <a:p>
            <a:pPr marL="609600" indent="-609600">
              <a:spcBef>
                <a:spcPts val="600"/>
              </a:spcBef>
              <a:buNone/>
            </a:pPr>
            <a:r>
              <a:rPr lang="en-US" sz="2400" b="1" dirty="0">
                <a:solidFill>
                  <a:srgbClr val="007FA3"/>
                </a:solidFill>
                <a:cs typeface="Arial"/>
              </a:rPr>
              <a:t>4.4</a:t>
            </a:r>
            <a:r>
              <a:rPr lang="en-US" sz="2400" b="1" dirty="0">
                <a:solidFill>
                  <a:srgbClr val="0078AE"/>
                </a:solidFill>
                <a:cs typeface="Arial"/>
              </a:rPr>
              <a:t>  </a:t>
            </a:r>
            <a:r>
              <a:rPr lang="en-US" sz="2400" dirty="0"/>
              <a:t>Explain how companies analyze and use marketing information.</a:t>
            </a:r>
            <a:r>
              <a:rPr lang="en-US" sz="2400" b="1" dirty="0"/>
              <a:t>	</a:t>
            </a:r>
          </a:p>
          <a:p>
            <a:pPr marL="628650" indent="-628650">
              <a:spcBef>
                <a:spcPts val="600"/>
              </a:spcBef>
              <a:buNone/>
            </a:pPr>
            <a:r>
              <a:rPr lang="en-US" sz="2400" b="1" dirty="0">
                <a:solidFill>
                  <a:srgbClr val="007FA3"/>
                </a:solidFill>
                <a:cs typeface="Arial"/>
              </a:rPr>
              <a:t>4.5  </a:t>
            </a:r>
            <a:r>
              <a:rPr lang="en-US" sz="2400" dirty="0"/>
              <a:t>Discuss the special issues some marketing researchers face, including public policy and ethics issues.</a:t>
            </a:r>
            <a:endParaRPr lang="en-US" sz="2400" b="1" dirty="0">
              <a:solidFill>
                <a:srgbClr val="0070C0"/>
              </a:solidFill>
            </a:endParaRPr>
          </a:p>
        </p:txBody>
      </p:sp>
    </p:spTree>
    <p:extLst>
      <p:ext uri="{BB962C8B-B14F-4D97-AF65-F5344CB8AC3E}">
        <p14:creationId xmlns:p14="http://schemas.microsoft.com/office/powerpoint/2010/main" val="2398383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553998"/>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(5 of 18)</a:t>
            </a:r>
            <a:endParaRPr lang="en-US" sz="2800" dirty="0">
              <a:latin typeface="+mj-lt"/>
            </a:endParaRPr>
          </a:p>
        </p:txBody>
      </p:sp>
      <p:sp>
        <p:nvSpPr>
          <p:cNvPr id="4" name="Content Placeholder 3"/>
          <p:cNvSpPr>
            <a:spLocks noGrp="1"/>
          </p:cNvSpPr>
          <p:nvPr>
            <p:ph idx="1"/>
          </p:nvPr>
        </p:nvSpPr>
        <p:spPr>
          <a:xfrm>
            <a:off x="457200" y="992743"/>
            <a:ext cx="8229600" cy="369332"/>
          </a:xfrm>
        </p:spPr>
        <p:txBody>
          <a:bodyPr>
            <a:spAutoFit/>
          </a:bodyPr>
          <a:lstStyle/>
          <a:p>
            <a:pPr marL="0" indent="0">
              <a:buNone/>
            </a:pPr>
            <a:r>
              <a:rPr lang="en-US" sz="2400" b="1" dirty="0"/>
              <a:t>Defining the Problem and Research Objectives</a:t>
            </a:r>
            <a:endParaRPr lang="en-US" sz="2400" dirty="0"/>
          </a:p>
        </p:txBody>
      </p:sp>
      <p:sp>
        <p:nvSpPr>
          <p:cNvPr id="3" name="Content Placeholder 2"/>
          <p:cNvSpPr>
            <a:spLocks noGrp="1"/>
          </p:cNvSpPr>
          <p:nvPr>
            <p:ph idx="13"/>
          </p:nvPr>
        </p:nvSpPr>
        <p:spPr>
          <a:xfrm>
            <a:off x="457200" y="1600200"/>
            <a:ext cx="8229600" cy="3177793"/>
          </a:xfrm>
        </p:spPr>
        <p:txBody>
          <a:bodyPr>
            <a:spAutoFit/>
          </a:bodyPr>
          <a:lstStyle/>
          <a:p>
            <a:pPr marL="0" lvl="0" indent="0">
              <a:buNone/>
            </a:pPr>
            <a:r>
              <a:rPr lang="en-US" sz="2400" dirty="0">
                <a:solidFill>
                  <a:srgbClr val="000000"/>
                </a:solidFill>
              </a:rPr>
              <a:t>Written proposal</a:t>
            </a:r>
          </a:p>
          <a:p>
            <a:pPr lvl="0"/>
            <a:r>
              <a:rPr lang="en-US" sz="2400" dirty="0">
                <a:solidFill>
                  <a:srgbClr val="000000"/>
                </a:solidFill>
              </a:rPr>
              <a:t>Management problem</a:t>
            </a:r>
          </a:p>
          <a:p>
            <a:r>
              <a:rPr lang="en-US" sz="2400" dirty="0"/>
              <a:t>Research objectives</a:t>
            </a:r>
          </a:p>
          <a:p>
            <a:r>
              <a:rPr lang="en-US" sz="2400" dirty="0"/>
              <a:t>Information needed</a:t>
            </a:r>
          </a:p>
          <a:p>
            <a:r>
              <a:rPr lang="en-US" sz="2400" dirty="0"/>
              <a:t>How the results will help management decisions</a:t>
            </a:r>
          </a:p>
          <a:p>
            <a:r>
              <a:rPr lang="en-US" sz="2400" dirty="0"/>
              <a:t>Budget</a:t>
            </a:r>
          </a:p>
        </p:txBody>
      </p:sp>
    </p:spTree>
    <p:extLst>
      <p:ext uri="{BB962C8B-B14F-4D97-AF65-F5344CB8AC3E}">
        <p14:creationId xmlns:p14="http://schemas.microsoft.com/office/powerpoint/2010/main" val="40604819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553998"/>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(6 of 18)</a:t>
            </a:r>
            <a:endParaRPr lang="en-US" sz="2800" dirty="0">
              <a:latin typeface="+mj-lt"/>
            </a:endParaRPr>
          </a:p>
        </p:txBody>
      </p:sp>
      <p:sp>
        <p:nvSpPr>
          <p:cNvPr id="4" name="Content Placeholder 3"/>
          <p:cNvSpPr>
            <a:spLocks noGrp="1"/>
          </p:cNvSpPr>
          <p:nvPr>
            <p:ph idx="1"/>
          </p:nvPr>
        </p:nvSpPr>
        <p:spPr>
          <a:xfrm>
            <a:off x="457200" y="992743"/>
            <a:ext cx="8229600" cy="369332"/>
          </a:xfrm>
        </p:spPr>
        <p:txBody>
          <a:bodyPr>
            <a:spAutoFit/>
          </a:bodyPr>
          <a:lstStyle/>
          <a:p>
            <a:pPr marL="0" indent="0">
              <a:buNone/>
            </a:pPr>
            <a:r>
              <a:rPr lang="en-US" sz="2400" b="1" dirty="0"/>
              <a:t>Developing the Research Plan</a:t>
            </a:r>
            <a:endParaRPr lang="en-US" sz="2400" dirty="0"/>
          </a:p>
        </p:txBody>
      </p:sp>
      <p:sp>
        <p:nvSpPr>
          <p:cNvPr id="3" name="Content Placeholder 2"/>
          <p:cNvSpPr>
            <a:spLocks noGrp="1"/>
          </p:cNvSpPr>
          <p:nvPr>
            <p:ph idx="13"/>
          </p:nvPr>
        </p:nvSpPr>
        <p:spPr>
          <a:xfrm>
            <a:off x="457200" y="1600200"/>
            <a:ext cx="8229600" cy="1669688"/>
          </a:xfrm>
        </p:spPr>
        <p:txBody>
          <a:bodyPr>
            <a:spAutoFit/>
          </a:bodyPr>
          <a:lstStyle/>
          <a:p>
            <a:pPr marL="0" lvl="0" indent="0">
              <a:buNone/>
            </a:pPr>
            <a:r>
              <a:rPr lang="en-IN" sz="2400" b="1" dirty="0">
                <a:solidFill>
                  <a:srgbClr val="000000"/>
                </a:solidFill>
              </a:rPr>
              <a:t>Secondary data</a:t>
            </a:r>
            <a:r>
              <a:rPr lang="en-IN" sz="2400" dirty="0">
                <a:solidFill>
                  <a:srgbClr val="000000"/>
                </a:solidFill>
              </a:rPr>
              <a:t> is information that already exists somewhere, having been collected for another purpose.</a:t>
            </a:r>
          </a:p>
          <a:p>
            <a:pPr marL="0" lvl="0" indent="0">
              <a:buNone/>
            </a:pPr>
            <a:r>
              <a:rPr lang="en-IN" sz="2400" b="1" dirty="0">
                <a:solidFill>
                  <a:srgbClr val="000000"/>
                </a:solidFill>
              </a:rPr>
              <a:t>Primary data</a:t>
            </a:r>
            <a:r>
              <a:rPr lang="en-IN" sz="2400" dirty="0">
                <a:solidFill>
                  <a:srgbClr val="000000"/>
                </a:solidFill>
              </a:rPr>
              <a:t> is information collected for the specific purpose at hand.</a:t>
            </a:r>
          </a:p>
        </p:txBody>
      </p:sp>
    </p:spTree>
    <p:extLst>
      <p:ext uri="{BB962C8B-B14F-4D97-AF65-F5344CB8AC3E}">
        <p14:creationId xmlns:p14="http://schemas.microsoft.com/office/powerpoint/2010/main" val="1119186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553998"/>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(7 of 18)</a:t>
            </a:r>
            <a:endParaRPr lang="en-US" sz="2800" dirty="0">
              <a:latin typeface="+mj-lt"/>
            </a:endParaRPr>
          </a:p>
        </p:txBody>
      </p:sp>
      <p:sp>
        <p:nvSpPr>
          <p:cNvPr id="4" name="Content Placeholder 3"/>
          <p:cNvSpPr>
            <a:spLocks noGrp="1"/>
          </p:cNvSpPr>
          <p:nvPr>
            <p:ph idx="1"/>
          </p:nvPr>
        </p:nvSpPr>
        <p:spPr>
          <a:xfrm>
            <a:off x="457200" y="992743"/>
            <a:ext cx="8229600" cy="369332"/>
          </a:xfrm>
        </p:spPr>
        <p:txBody>
          <a:bodyPr>
            <a:spAutoFit/>
          </a:bodyPr>
          <a:lstStyle/>
          <a:p>
            <a:pPr marL="0" indent="0">
              <a:buNone/>
            </a:pPr>
            <a:r>
              <a:rPr lang="en-US" sz="2400" b="1" dirty="0">
                <a:solidFill>
                  <a:srgbClr val="000000"/>
                </a:solidFill>
              </a:rPr>
              <a:t>Gathering Secondary Data</a:t>
            </a:r>
            <a:endParaRPr lang="en-US" sz="2000" dirty="0"/>
          </a:p>
        </p:txBody>
      </p:sp>
      <p:sp>
        <p:nvSpPr>
          <p:cNvPr id="3" name="Content Placeholder 2"/>
          <p:cNvSpPr>
            <a:spLocks noGrp="1"/>
          </p:cNvSpPr>
          <p:nvPr>
            <p:ph idx="13"/>
          </p:nvPr>
        </p:nvSpPr>
        <p:spPr>
          <a:xfrm>
            <a:off x="457200" y="1600200"/>
            <a:ext cx="8229600" cy="4054956"/>
          </a:xfrm>
        </p:spPr>
        <p:txBody>
          <a:bodyPr>
            <a:spAutoFit/>
          </a:bodyPr>
          <a:lstStyle/>
          <a:p>
            <a:r>
              <a:rPr lang="en-US" sz="2400" dirty="0">
                <a:solidFill>
                  <a:srgbClr val="000000"/>
                </a:solidFill>
              </a:rPr>
              <a:t>Advantages</a:t>
            </a:r>
          </a:p>
          <a:p>
            <a:pPr lvl="1"/>
            <a:r>
              <a:rPr lang="en-US" sz="2400" dirty="0"/>
              <a:t>Lower cost</a:t>
            </a:r>
          </a:p>
          <a:p>
            <a:pPr lvl="1"/>
            <a:r>
              <a:rPr lang="en-US" sz="2400" dirty="0"/>
              <a:t>Obtained quickly</a:t>
            </a:r>
          </a:p>
          <a:p>
            <a:pPr lvl="1"/>
            <a:r>
              <a:rPr lang="en-US" sz="2400" dirty="0"/>
              <a:t>Cannot collect otherwise</a:t>
            </a:r>
          </a:p>
          <a:p>
            <a:r>
              <a:rPr lang="en-US" sz="2400" dirty="0"/>
              <a:t>Disadvantages: Data may not be</a:t>
            </a:r>
          </a:p>
          <a:p>
            <a:pPr lvl="1"/>
            <a:r>
              <a:rPr lang="en-US" sz="2400" dirty="0"/>
              <a:t>Relevant</a:t>
            </a:r>
          </a:p>
          <a:p>
            <a:pPr lvl="1"/>
            <a:r>
              <a:rPr lang="en-US" sz="2400" dirty="0"/>
              <a:t>Accurate</a:t>
            </a:r>
          </a:p>
          <a:p>
            <a:pPr lvl="1"/>
            <a:r>
              <a:rPr lang="en-US" sz="2400" dirty="0"/>
              <a:t>Current</a:t>
            </a:r>
          </a:p>
          <a:p>
            <a:pPr lvl="1"/>
            <a:r>
              <a:rPr lang="en-US" sz="2400" dirty="0"/>
              <a:t>Impartial</a:t>
            </a:r>
          </a:p>
        </p:txBody>
      </p:sp>
    </p:spTree>
    <p:extLst>
      <p:ext uri="{BB962C8B-B14F-4D97-AF65-F5344CB8AC3E}">
        <p14:creationId xmlns:p14="http://schemas.microsoft.com/office/powerpoint/2010/main" val="21916832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553998"/>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(8 of 18)</a:t>
            </a:r>
            <a:endParaRPr lang="en-US" sz="2800" dirty="0">
              <a:latin typeface="+mj-lt"/>
            </a:endParaRPr>
          </a:p>
        </p:txBody>
      </p:sp>
      <p:sp>
        <p:nvSpPr>
          <p:cNvPr id="4" name="Content Placeholder 3"/>
          <p:cNvSpPr>
            <a:spLocks noGrp="1"/>
          </p:cNvSpPr>
          <p:nvPr>
            <p:ph idx="1"/>
          </p:nvPr>
        </p:nvSpPr>
        <p:spPr>
          <a:xfrm>
            <a:off x="457200" y="992743"/>
            <a:ext cx="8229600" cy="369332"/>
          </a:xfrm>
        </p:spPr>
        <p:txBody>
          <a:bodyPr>
            <a:spAutoFit/>
          </a:bodyPr>
          <a:lstStyle/>
          <a:p>
            <a:pPr marL="0" indent="0">
              <a:buNone/>
            </a:pPr>
            <a:r>
              <a:rPr lang="en-US" sz="2400" b="1" dirty="0">
                <a:solidFill>
                  <a:srgbClr val="000000"/>
                </a:solidFill>
              </a:rPr>
              <a:t>Primary Data Collection</a:t>
            </a:r>
          </a:p>
        </p:txBody>
      </p:sp>
      <p:sp>
        <p:nvSpPr>
          <p:cNvPr id="3" name="Content Placeholder 2"/>
          <p:cNvSpPr>
            <a:spLocks noGrp="1"/>
          </p:cNvSpPr>
          <p:nvPr>
            <p:ph idx="13"/>
          </p:nvPr>
        </p:nvSpPr>
        <p:spPr>
          <a:xfrm>
            <a:off x="457200" y="1600200"/>
            <a:ext cx="8229600" cy="2054409"/>
          </a:xfrm>
        </p:spPr>
        <p:txBody>
          <a:bodyPr>
            <a:spAutoFit/>
          </a:bodyPr>
          <a:lstStyle/>
          <a:p>
            <a:pPr lvl="0"/>
            <a:r>
              <a:rPr lang="en-US" sz="2400" dirty="0">
                <a:solidFill>
                  <a:srgbClr val="000000"/>
                </a:solidFill>
              </a:rPr>
              <a:t>Research Approaches</a:t>
            </a:r>
          </a:p>
          <a:p>
            <a:pPr lvl="0"/>
            <a:r>
              <a:rPr lang="en-US" sz="2400" dirty="0">
                <a:solidFill>
                  <a:srgbClr val="000000"/>
                </a:solidFill>
              </a:rPr>
              <a:t>Contact Methods</a:t>
            </a:r>
          </a:p>
          <a:p>
            <a:pPr lvl="0"/>
            <a:r>
              <a:rPr lang="en-US" sz="2400" dirty="0">
                <a:solidFill>
                  <a:srgbClr val="000000"/>
                </a:solidFill>
              </a:rPr>
              <a:t>Sampling Plan</a:t>
            </a:r>
          </a:p>
          <a:p>
            <a:pPr lvl="0"/>
            <a:r>
              <a:rPr lang="en-US" sz="2400" dirty="0">
                <a:solidFill>
                  <a:srgbClr val="000000"/>
                </a:solidFill>
              </a:rPr>
              <a:t>Research Instruments</a:t>
            </a:r>
          </a:p>
        </p:txBody>
      </p:sp>
    </p:spTree>
    <p:extLst>
      <p:ext uri="{BB962C8B-B14F-4D97-AF65-F5344CB8AC3E}">
        <p14:creationId xmlns:p14="http://schemas.microsoft.com/office/powerpoint/2010/main" val="15961473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511889"/>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(9 of 18)</a:t>
            </a:r>
            <a:endParaRPr lang="en-US" sz="2800" dirty="0">
              <a:latin typeface="+mj-lt"/>
            </a:endParaRPr>
          </a:p>
        </p:txBody>
      </p:sp>
      <p:sp>
        <p:nvSpPr>
          <p:cNvPr id="4" name="Content Placeholder 3"/>
          <p:cNvSpPr>
            <a:spLocks noGrp="1"/>
          </p:cNvSpPr>
          <p:nvPr>
            <p:ph idx="1"/>
          </p:nvPr>
        </p:nvSpPr>
        <p:spPr>
          <a:xfrm>
            <a:off x="457200" y="990600"/>
            <a:ext cx="8012112" cy="459686"/>
          </a:xfrm>
        </p:spPr>
        <p:txBody>
          <a:bodyPr>
            <a:spAutoFit/>
          </a:bodyPr>
          <a:lstStyle/>
          <a:p>
            <a:pPr marL="0" indent="0">
              <a:buNone/>
            </a:pPr>
            <a:r>
              <a:rPr lang="en-IN" sz="2400" b="1" dirty="0"/>
              <a:t>Table 4.1 </a:t>
            </a:r>
            <a:r>
              <a:rPr lang="en-IN" sz="2400" dirty="0"/>
              <a:t>Planning Primary Data Collection</a:t>
            </a:r>
            <a:endParaRPr lang="en-US" sz="2400" b="1" dirty="0">
              <a:solidFill>
                <a:srgbClr val="000000"/>
              </a:solidFill>
            </a:endParaRPr>
          </a:p>
        </p:txBody>
      </p:sp>
      <p:graphicFrame>
        <p:nvGraphicFramePr>
          <p:cNvPr id="3" name="Table 2">
            <a:extLst>
              <a:ext uri="{FF2B5EF4-FFF2-40B4-BE49-F238E27FC236}">
                <a16:creationId xmlns="" xmlns:a16="http://schemas.microsoft.com/office/drawing/2014/main" id="{6A310E80-599F-4ABB-B4DA-B2C2A72EF23D}"/>
              </a:ext>
            </a:extLst>
          </p:cNvPr>
          <p:cNvGraphicFramePr>
            <a:graphicFrameLocks noGrp="1"/>
          </p:cNvGraphicFramePr>
          <p:nvPr>
            <p:extLst>
              <p:ext uri="{D42A27DB-BD31-4B8C-83A1-F6EECF244321}">
                <p14:modId xmlns:p14="http://schemas.microsoft.com/office/powerpoint/2010/main" val="963202273"/>
              </p:ext>
            </p:extLst>
          </p:nvPr>
        </p:nvGraphicFramePr>
        <p:xfrm>
          <a:off x="537613" y="2523561"/>
          <a:ext cx="8149188" cy="1645920"/>
        </p:xfrm>
        <a:graphic>
          <a:graphicData uri="http://schemas.openxmlformats.org/drawingml/2006/table">
            <a:tbl>
              <a:tblPr firstRow="1" bandRow="1">
                <a:tableStyleId>{2D5ABB26-0587-4C30-8999-92F81FD0307C}</a:tableStyleId>
              </a:tblPr>
              <a:tblGrid>
                <a:gridCol w="1900787">
                  <a:extLst>
                    <a:ext uri="{9D8B030D-6E8A-4147-A177-3AD203B41FA5}">
                      <a16:colId xmlns="" xmlns:a16="http://schemas.microsoft.com/office/drawing/2014/main" val="2839824273"/>
                    </a:ext>
                  </a:extLst>
                </a:gridCol>
                <a:gridCol w="1524000">
                  <a:extLst>
                    <a:ext uri="{9D8B030D-6E8A-4147-A177-3AD203B41FA5}">
                      <a16:colId xmlns="" xmlns:a16="http://schemas.microsoft.com/office/drawing/2014/main" val="1567731868"/>
                    </a:ext>
                  </a:extLst>
                </a:gridCol>
                <a:gridCol w="2209800">
                  <a:extLst>
                    <a:ext uri="{9D8B030D-6E8A-4147-A177-3AD203B41FA5}">
                      <a16:colId xmlns="" xmlns:a16="http://schemas.microsoft.com/office/drawing/2014/main" val="3523555765"/>
                    </a:ext>
                  </a:extLst>
                </a:gridCol>
                <a:gridCol w="2514601">
                  <a:extLst>
                    <a:ext uri="{9D8B030D-6E8A-4147-A177-3AD203B41FA5}">
                      <a16:colId xmlns="" xmlns:a16="http://schemas.microsoft.com/office/drawing/2014/main" val="490717158"/>
                    </a:ext>
                  </a:extLst>
                </a:gridCol>
              </a:tblGrid>
              <a:tr h="0">
                <a:tc>
                  <a:txBody>
                    <a:bodyPr/>
                    <a:lstStyle/>
                    <a:p>
                      <a:r>
                        <a:rPr lang="en-IN" sz="1600" b="1" dirty="0">
                          <a:solidFill>
                            <a:schemeClr val="bg1"/>
                          </a:solidFill>
                        </a:rPr>
                        <a:t>Research Approaches</a:t>
                      </a:r>
                    </a:p>
                  </a:txBody>
                  <a:tcPr>
                    <a:solidFill>
                      <a:schemeClr val="bg2"/>
                    </a:solidFill>
                  </a:tcPr>
                </a:tc>
                <a:tc>
                  <a:txBody>
                    <a:bodyPr/>
                    <a:lstStyle/>
                    <a:p>
                      <a:r>
                        <a:rPr lang="en-IN" sz="1600" b="1" dirty="0">
                          <a:solidFill>
                            <a:schemeClr val="bg1"/>
                          </a:solidFill>
                        </a:rPr>
                        <a:t>Contact</a:t>
                      </a:r>
                    </a:p>
                    <a:p>
                      <a:r>
                        <a:rPr lang="en-IN" sz="1600" b="1" dirty="0">
                          <a:solidFill>
                            <a:schemeClr val="bg1"/>
                          </a:solidFill>
                        </a:rPr>
                        <a:t>Methods</a:t>
                      </a:r>
                    </a:p>
                  </a:txBody>
                  <a:tcPr>
                    <a:solidFill>
                      <a:schemeClr val="bg2"/>
                    </a:solidFill>
                  </a:tcPr>
                </a:tc>
                <a:tc>
                  <a:txBody>
                    <a:bodyPr/>
                    <a:lstStyle/>
                    <a:p>
                      <a:r>
                        <a:rPr lang="en-IN" sz="1600" b="1" dirty="0">
                          <a:solidFill>
                            <a:schemeClr val="bg1"/>
                          </a:solidFill>
                        </a:rPr>
                        <a:t>Sampling Plan</a:t>
                      </a:r>
                    </a:p>
                  </a:txBody>
                  <a:tcPr>
                    <a:solidFill>
                      <a:schemeClr val="bg2"/>
                    </a:solidFill>
                  </a:tcPr>
                </a:tc>
                <a:tc>
                  <a:txBody>
                    <a:bodyPr/>
                    <a:lstStyle/>
                    <a:p>
                      <a:r>
                        <a:rPr lang="en-IN" sz="1600" b="1" dirty="0">
                          <a:solidFill>
                            <a:schemeClr val="bg1"/>
                          </a:solidFill>
                        </a:rPr>
                        <a:t>Research</a:t>
                      </a:r>
                    </a:p>
                    <a:p>
                      <a:r>
                        <a:rPr lang="en-IN" sz="1600" b="1" dirty="0">
                          <a:solidFill>
                            <a:schemeClr val="bg1"/>
                          </a:solidFill>
                        </a:rPr>
                        <a:t>Instruments</a:t>
                      </a:r>
                    </a:p>
                  </a:txBody>
                  <a:tcPr>
                    <a:solidFill>
                      <a:schemeClr val="bg2"/>
                    </a:solidFill>
                  </a:tcPr>
                </a:tc>
                <a:extLst>
                  <a:ext uri="{0D108BD9-81ED-4DB2-BD59-A6C34878D82A}">
                    <a16:rowId xmlns="" xmlns:a16="http://schemas.microsoft.com/office/drawing/2014/main" val="2312528138"/>
                  </a:ext>
                </a:extLst>
              </a:tr>
              <a:tr h="370840">
                <a:tc>
                  <a:txBody>
                    <a:bodyPr/>
                    <a:lstStyle/>
                    <a:p>
                      <a:r>
                        <a:rPr lang="en-IN" sz="1600" dirty="0"/>
                        <a:t>Observation</a:t>
                      </a:r>
                    </a:p>
                    <a:p>
                      <a:r>
                        <a:rPr lang="en-IN" sz="1600" dirty="0"/>
                        <a:t>Survey</a:t>
                      </a:r>
                    </a:p>
                    <a:p>
                      <a:r>
                        <a:rPr lang="en-IN" sz="1600" dirty="0"/>
                        <a:t>Experiment</a:t>
                      </a:r>
                    </a:p>
                  </a:txBody>
                  <a:tcPr>
                    <a:solidFill>
                      <a:srgbClr val="D4EAE4"/>
                    </a:solidFill>
                  </a:tcPr>
                </a:tc>
                <a:tc>
                  <a:txBody>
                    <a:bodyPr/>
                    <a:lstStyle/>
                    <a:p>
                      <a:r>
                        <a:rPr lang="en-IN" sz="1600" dirty="0"/>
                        <a:t>Mail</a:t>
                      </a:r>
                    </a:p>
                    <a:p>
                      <a:r>
                        <a:rPr lang="en-IN" sz="1600" dirty="0"/>
                        <a:t>Telephone</a:t>
                      </a:r>
                    </a:p>
                    <a:p>
                      <a:r>
                        <a:rPr lang="en-IN" sz="1600" dirty="0"/>
                        <a:t>Personal</a:t>
                      </a:r>
                    </a:p>
                    <a:p>
                      <a:r>
                        <a:rPr lang="en-IN" sz="1600" dirty="0"/>
                        <a:t>Online</a:t>
                      </a:r>
                    </a:p>
                  </a:txBody>
                  <a:tcPr>
                    <a:solidFill>
                      <a:srgbClr val="D4EAE4"/>
                    </a:solidFill>
                  </a:tcPr>
                </a:tc>
                <a:tc>
                  <a:txBody>
                    <a:bodyPr/>
                    <a:lstStyle/>
                    <a:p>
                      <a:r>
                        <a:rPr lang="en-IN" sz="1600" dirty="0"/>
                        <a:t>Sampling unit</a:t>
                      </a:r>
                    </a:p>
                    <a:p>
                      <a:r>
                        <a:rPr lang="en-IN" sz="1600" dirty="0"/>
                        <a:t>Sample size</a:t>
                      </a:r>
                    </a:p>
                    <a:p>
                      <a:r>
                        <a:rPr lang="en-IN" sz="1600" dirty="0"/>
                        <a:t>Sampling procedure</a:t>
                      </a:r>
                    </a:p>
                  </a:txBody>
                  <a:tcPr>
                    <a:solidFill>
                      <a:srgbClr val="D4EAE4"/>
                    </a:solidFill>
                  </a:tcPr>
                </a:tc>
                <a:tc>
                  <a:txBody>
                    <a:bodyPr/>
                    <a:lstStyle/>
                    <a:p>
                      <a:r>
                        <a:rPr lang="en-IN" sz="1600" dirty="0"/>
                        <a:t>Questionnaire</a:t>
                      </a:r>
                    </a:p>
                    <a:p>
                      <a:r>
                        <a:rPr lang="en-IN" sz="1600" dirty="0"/>
                        <a:t>Mechanical instruments</a:t>
                      </a:r>
                    </a:p>
                  </a:txBody>
                  <a:tcPr>
                    <a:solidFill>
                      <a:srgbClr val="D4EAE4"/>
                    </a:solidFill>
                  </a:tcPr>
                </a:tc>
                <a:extLst>
                  <a:ext uri="{0D108BD9-81ED-4DB2-BD59-A6C34878D82A}">
                    <a16:rowId xmlns="" xmlns:a16="http://schemas.microsoft.com/office/drawing/2014/main" val="2068081830"/>
                  </a:ext>
                </a:extLst>
              </a:tr>
            </a:tbl>
          </a:graphicData>
        </a:graphic>
      </p:graphicFrame>
    </p:spTree>
    <p:extLst>
      <p:ext uri="{BB962C8B-B14F-4D97-AF65-F5344CB8AC3E}">
        <p14:creationId xmlns:p14="http://schemas.microsoft.com/office/powerpoint/2010/main" val="3843971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278"/>
            <a:ext cx="8229600" cy="511889"/>
          </a:xfrm>
        </p:spPr>
        <p:txBody>
          <a:bodyPr wrap="square">
            <a:noAutofit/>
          </a:bodyPr>
          <a:lstStyle/>
          <a:p>
            <a:r>
              <a:rPr lang="en-IN" altLang="en-US" dirty="0">
                <a:ea typeface="ヒラギノ角ゴ Pro W3" charset="-128"/>
              </a:rPr>
              <a:t>Marketing Research </a:t>
            </a:r>
            <a:r>
              <a:rPr lang="en-IN" altLang="en-US" sz="2800" dirty="0">
                <a:ea typeface="ヒラギノ角ゴ Pro W3" charset="-128"/>
              </a:rPr>
              <a:t>(10 of 18)</a:t>
            </a:r>
            <a:endParaRPr lang="en-US" sz="2800" dirty="0">
              <a:latin typeface="+mj-lt"/>
            </a:endParaRPr>
          </a:p>
        </p:txBody>
      </p:sp>
      <p:sp>
        <p:nvSpPr>
          <p:cNvPr id="3" name="Content Placeholder 2"/>
          <p:cNvSpPr>
            <a:spLocks noGrp="1"/>
          </p:cNvSpPr>
          <p:nvPr>
            <p:ph idx="1"/>
          </p:nvPr>
        </p:nvSpPr>
        <p:spPr>
          <a:xfrm>
            <a:off x="457199" y="1028700"/>
            <a:ext cx="3911601" cy="338554"/>
          </a:xfrm>
        </p:spPr>
        <p:txBody>
          <a:bodyPr wrap="square">
            <a:spAutoFit/>
          </a:bodyPr>
          <a:lstStyle/>
          <a:p>
            <a:pPr marL="0" indent="0">
              <a:buNone/>
            </a:pPr>
            <a:r>
              <a:rPr lang="en-US" sz="2200" b="1" dirty="0">
                <a:solidFill>
                  <a:srgbClr val="000000"/>
                </a:solidFill>
              </a:rPr>
              <a:t>Primary Data Collection</a:t>
            </a:r>
          </a:p>
        </p:txBody>
      </p:sp>
      <p:sp>
        <p:nvSpPr>
          <p:cNvPr id="4" name="Content Placeholder 3"/>
          <p:cNvSpPr>
            <a:spLocks noGrp="1"/>
          </p:cNvSpPr>
          <p:nvPr>
            <p:ph idx="13"/>
          </p:nvPr>
        </p:nvSpPr>
        <p:spPr>
          <a:xfrm>
            <a:off x="457201" y="1485121"/>
            <a:ext cx="3853542" cy="4096529"/>
          </a:xfrm>
        </p:spPr>
        <p:txBody>
          <a:bodyPr/>
          <a:lstStyle/>
          <a:p>
            <a:pPr marL="0" indent="0">
              <a:buNone/>
            </a:pPr>
            <a:r>
              <a:rPr lang="en-US" sz="2200" b="1" dirty="0">
                <a:solidFill>
                  <a:srgbClr val="000000"/>
                </a:solidFill>
              </a:rPr>
              <a:t>Research Approaches</a:t>
            </a:r>
          </a:p>
          <a:p>
            <a:pPr marL="279400" indent="-279400">
              <a:buFont typeface="Arial"/>
              <a:buChar char="•"/>
            </a:pPr>
            <a:r>
              <a:rPr lang="en-US" sz="2200" b="1" dirty="0">
                <a:solidFill>
                  <a:srgbClr val="000000"/>
                </a:solidFill>
              </a:rPr>
              <a:t>Observational research </a:t>
            </a:r>
            <a:r>
              <a:rPr lang="en-US" sz="2200" dirty="0">
                <a:solidFill>
                  <a:srgbClr val="000000"/>
                </a:solidFill>
              </a:rPr>
              <a:t>involves gathering primary data by observing relevant people, actions, and situations.</a:t>
            </a:r>
          </a:p>
          <a:p>
            <a:pPr marL="279400" indent="-279400">
              <a:buFont typeface="Arial"/>
              <a:buChar char="•"/>
            </a:pPr>
            <a:r>
              <a:rPr lang="en-US" sz="2200" b="1" dirty="0">
                <a:solidFill>
                  <a:srgbClr val="000000"/>
                </a:solidFill>
              </a:rPr>
              <a:t>Ethnographic research </a:t>
            </a:r>
            <a:r>
              <a:rPr lang="en-US" sz="2200" dirty="0">
                <a:solidFill>
                  <a:srgbClr val="000000"/>
                </a:solidFill>
              </a:rPr>
              <a:t>involves sending trained observers to watch and interact with consumers in their “natural environments.”</a:t>
            </a:r>
          </a:p>
        </p:txBody>
      </p:sp>
      <p:sp>
        <p:nvSpPr>
          <p:cNvPr id="8" name="Content Placeholder 7">
            <a:extLst>
              <a:ext uri="{FF2B5EF4-FFF2-40B4-BE49-F238E27FC236}">
                <a16:creationId xmlns="" xmlns:a16="http://schemas.microsoft.com/office/drawing/2014/main" id="{1FC3CABF-033F-4B0C-AC83-5A5920E756EC}"/>
              </a:ext>
            </a:extLst>
          </p:cNvPr>
          <p:cNvSpPr>
            <a:spLocks noGrp="1"/>
          </p:cNvSpPr>
          <p:nvPr>
            <p:ph sz="quarter" idx="15"/>
          </p:nvPr>
        </p:nvSpPr>
        <p:spPr>
          <a:xfrm>
            <a:off x="4402917" y="1027533"/>
            <a:ext cx="4283176" cy="2058567"/>
          </a:xfrm>
        </p:spPr>
        <p:txBody>
          <a:bodyPr/>
          <a:lstStyle/>
          <a:p>
            <a:pPr marL="0" indent="0">
              <a:buNone/>
            </a:pPr>
            <a:r>
              <a:rPr lang="en-US" sz="2200" dirty="0"/>
              <a:t>Ethnographic research: Under Intuit’s “follow me home” program, teams of Intuit employees visit customers in their homes or offices to watch them use the company’s products in real life.</a:t>
            </a:r>
          </a:p>
        </p:txBody>
      </p:sp>
      <p:pic>
        <p:nvPicPr>
          <p:cNvPr id="9" name="Picture Placeholder 8" descr="A photo shows a group of four people looking at a computer screen and having a discussion in an office. ">
            <a:extLst>
              <a:ext uri="{FF2B5EF4-FFF2-40B4-BE49-F238E27FC236}">
                <a16:creationId xmlns="" xmlns:a16="http://schemas.microsoft.com/office/drawing/2014/main" id="{B718F909-8563-444C-8AC7-226C0EF40A45}"/>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4648200" y="3295650"/>
            <a:ext cx="3969327" cy="2851265"/>
          </a:xfrm>
          <a:prstGeom prst="rect">
            <a:avLst/>
          </a:prstGeom>
        </p:spPr>
      </p:pic>
    </p:spTree>
    <p:extLst>
      <p:ext uri="{BB962C8B-B14F-4D97-AF65-F5344CB8AC3E}">
        <p14:creationId xmlns:p14="http://schemas.microsoft.com/office/powerpoint/2010/main" val="19017847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553998"/>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(11 of 18)</a:t>
            </a:r>
            <a:endParaRPr lang="en-US" sz="2800" dirty="0">
              <a:latin typeface="+mj-lt"/>
            </a:endParaRPr>
          </a:p>
        </p:txBody>
      </p:sp>
      <p:sp>
        <p:nvSpPr>
          <p:cNvPr id="4" name="Content Placeholder 3"/>
          <p:cNvSpPr>
            <a:spLocks noGrp="1"/>
          </p:cNvSpPr>
          <p:nvPr>
            <p:ph idx="1"/>
          </p:nvPr>
        </p:nvSpPr>
        <p:spPr>
          <a:xfrm>
            <a:off x="457200" y="992743"/>
            <a:ext cx="8229600" cy="369332"/>
          </a:xfrm>
        </p:spPr>
        <p:txBody>
          <a:bodyPr>
            <a:spAutoFit/>
          </a:bodyPr>
          <a:lstStyle/>
          <a:p>
            <a:pPr marL="0" indent="0">
              <a:buNone/>
            </a:pPr>
            <a:r>
              <a:rPr lang="en-US" sz="2400" b="1" dirty="0">
                <a:solidFill>
                  <a:srgbClr val="000000"/>
                </a:solidFill>
              </a:rPr>
              <a:t>Primary Data Collection</a:t>
            </a:r>
          </a:p>
        </p:txBody>
      </p:sp>
      <p:sp>
        <p:nvSpPr>
          <p:cNvPr id="3" name="Content Placeholder 2"/>
          <p:cNvSpPr>
            <a:spLocks noGrp="1"/>
          </p:cNvSpPr>
          <p:nvPr>
            <p:ph idx="13"/>
          </p:nvPr>
        </p:nvSpPr>
        <p:spPr>
          <a:xfrm>
            <a:off x="457200" y="1600200"/>
            <a:ext cx="8229600" cy="3339376"/>
          </a:xfrm>
        </p:spPr>
        <p:txBody>
          <a:bodyPr>
            <a:spAutoFit/>
          </a:bodyPr>
          <a:lstStyle/>
          <a:p>
            <a:pPr marL="0" indent="0">
              <a:buNone/>
            </a:pPr>
            <a:r>
              <a:rPr lang="en-US" sz="2400" b="1" dirty="0">
                <a:solidFill>
                  <a:srgbClr val="000000"/>
                </a:solidFill>
              </a:rPr>
              <a:t>Research Approaches</a:t>
            </a:r>
          </a:p>
          <a:p>
            <a:pPr marL="279400" indent="-279400">
              <a:buClr>
                <a:srgbClr val="0078AE"/>
              </a:buClr>
              <a:buFont typeface="Arial"/>
              <a:buChar char="•"/>
            </a:pPr>
            <a:r>
              <a:rPr lang="en-US" sz="2400" b="1" dirty="0">
                <a:solidFill>
                  <a:srgbClr val="000000"/>
                </a:solidFill>
              </a:rPr>
              <a:t>Survey research </a:t>
            </a:r>
            <a:r>
              <a:rPr lang="en-US" sz="2400" dirty="0">
                <a:solidFill>
                  <a:srgbClr val="000000"/>
                </a:solidFill>
              </a:rPr>
              <a:t>involves gathering primary data by asking people questions about their knowledge, attitudes, preferences, and buying behavior.</a:t>
            </a:r>
          </a:p>
          <a:p>
            <a:pPr marL="284163" indent="-284163">
              <a:buClr>
                <a:srgbClr val="0078AE"/>
              </a:buClr>
              <a:buFont typeface="Arial"/>
              <a:buChar char="•"/>
            </a:pPr>
            <a:r>
              <a:rPr lang="en-US" sz="2400" b="1" dirty="0">
                <a:solidFill>
                  <a:srgbClr val="000000"/>
                </a:solidFill>
              </a:rPr>
              <a:t>Experimental research</a:t>
            </a:r>
            <a:r>
              <a:rPr lang="en-US" sz="2400" dirty="0">
                <a:solidFill>
                  <a:srgbClr val="000000"/>
                </a:solidFill>
              </a:rPr>
              <a:t> involves gathering primary data by selecting matched groups of subjects, giving them different treatments, controlling related factors, and checking for differences in group responses.</a:t>
            </a:r>
          </a:p>
        </p:txBody>
      </p:sp>
    </p:spTree>
    <p:extLst>
      <p:ext uri="{BB962C8B-B14F-4D97-AF65-F5344CB8AC3E}">
        <p14:creationId xmlns:p14="http://schemas.microsoft.com/office/powerpoint/2010/main" val="40833971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11889"/>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(12 of 18)</a:t>
            </a:r>
            <a:endParaRPr lang="en-US" sz="2800" dirty="0">
              <a:latin typeface="+mj-lt"/>
            </a:endParaRPr>
          </a:p>
        </p:txBody>
      </p:sp>
      <p:sp>
        <p:nvSpPr>
          <p:cNvPr id="13" name="Content Placeholder 12"/>
          <p:cNvSpPr>
            <a:spLocks noGrp="1"/>
          </p:cNvSpPr>
          <p:nvPr>
            <p:ph idx="1"/>
          </p:nvPr>
        </p:nvSpPr>
        <p:spPr>
          <a:xfrm>
            <a:off x="457200" y="983214"/>
            <a:ext cx="8012112" cy="1492101"/>
          </a:xfrm>
        </p:spPr>
        <p:txBody>
          <a:bodyPr wrap="square">
            <a:spAutoFit/>
          </a:bodyPr>
          <a:lstStyle/>
          <a:p>
            <a:pPr marL="0" indent="0">
              <a:buNone/>
            </a:pPr>
            <a:r>
              <a:rPr lang="en-IN" sz="2400" dirty="0"/>
              <a:t>Experimental Research: Online experiments can be simple and inexpensive. For example, an online “A/B test” for Microsoft’s Bing search engine formatting yielded performance-enhancing results in only hours.</a:t>
            </a:r>
          </a:p>
        </p:txBody>
      </p:sp>
      <p:pic>
        <p:nvPicPr>
          <p:cNvPr id="7" name="Picture Placeholder 6" descr="A photo shows an office table with an open laptop screen displaying an image of two circles with the words &quot;A/B test.&quot; ">
            <a:extLst>
              <a:ext uri="{FF2B5EF4-FFF2-40B4-BE49-F238E27FC236}">
                <a16:creationId xmlns="" xmlns:a16="http://schemas.microsoft.com/office/drawing/2014/main" id="{7CA3078B-7292-495D-A6ED-9E8D0BB7A4B4}"/>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2044596" y="2664221"/>
            <a:ext cx="5047880" cy="3668303"/>
          </a:xfrm>
          <a:prstGeom prst="rect">
            <a:avLst/>
          </a:prstGeom>
        </p:spPr>
      </p:pic>
    </p:spTree>
    <p:extLst>
      <p:ext uri="{BB962C8B-B14F-4D97-AF65-F5344CB8AC3E}">
        <p14:creationId xmlns:p14="http://schemas.microsoft.com/office/powerpoint/2010/main" val="38897783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11889"/>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(13 of 18)</a:t>
            </a:r>
            <a:endParaRPr lang="en-US" sz="2800" dirty="0">
              <a:latin typeface="+mj-lt"/>
            </a:endParaRPr>
          </a:p>
        </p:txBody>
      </p:sp>
      <p:sp>
        <p:nvSpPr>
          <p:cNvPr id="4" name="Content Placeholder 3"/>
          <p:cNvSpPr>
            <a:spLocks noGrp="1"/>
          </p:cNvSpPr>
          <p:nvPr>
            <p:ph idx="1"/>
          </p:nvPr>
        </p:nvSpPr>
        <p:spPr>
          <a:xfrm>
            <a:off x="457200" y="1047750"/>
            <a:ext cx="8077200" cy="307777"/>
          </a:xfrm>
        </p:spPr>
        <p:txBody>
          <a:bodyPr wrap="square">
            <a:spAutoFit/>
          </a:bodyPr>
          <a:lstStyle/>
          <a:p>
            <a:pPr marL="0" indent="0">
              <a:buNone/>
            </a:pPr>
            <a:r>
              <a:rPr lang="en-US" sz="2000" b="1" dirty="0"/>
              <a:t>Primary Data Collection: Contact Methods</a:t>
            </a:r>
            <a:endParaRPr lang="en-US" sz="2000" dirty="0"/>
          </a:p>
        </p:txBody>
      </p:sp>
      <p:sp>
        <p:nvSpPr>
          <p:cNvPr id="3" name="Content Placeholder 2"/>
          <p:cNvSpPr>
            <a:spLocks noGrp="1"/>
          </p:cNvSpPr>
          <p:nvPr>
            <p:ph idx="13"/>
          </p:nvPr>
        </p:nvSpPr>
        <p:spPr>
          <a:xfrm>
            <a:off x="457200" y="1543050"/>
            <a:ext cx="4191000" cy="3039294"/>
          </a:xfrm>
        </p:spPr>
        <p:txBody>
          <a:bodyPr>
            <a:spAutoFit/>
          </a:bodyPr>
          <a:lstStyle/>
          <a:p>
            <a:pPr lvl="0"/>
            <a:r>
              <a:rPr lang="en-US" sz="2000" dirty="0"/>
              <a:t>Mail, telephone, and personal interviewing</a:t>
            </a:r>
          </a:p>
          <a:p>
            <a:pPr lvl="1"/>
            <a:r>
              <a:rPr lang="en-US" sz="2000" dirty="0"/>
              <a:t>Mail questionnaires</a:t>
            </a:r>
          </a:p>
          <a:p>
            <a:pPr lvl="1"/>
            <a:r>
              <a:rPr lang="en-US" sz="2000" dirty="0"/>
              <a:t>Telephone interviewing</a:t>
            </a:r>
          </a:p>
          <a:p>
            <a:pPr lvl="1"/>
            <a:r>
              <a:rPr lang="en-US" sz="2000" dirty="0"/>
              <a:t>Personal interviewing</a:t>
            </a:r>
          </a:p>
          <a:p>
            <a:pPr lvl="2"/>
            <a:r>
              <a:rPr lang="en-US" sz="2000" dirty="0"/>
              <a:t>Individual interviewing</a:t>
            </a:r>
          </a:p>
          <a:p>
            <a:pPr lvl="2"/>
            <a:r>
              <a:rPr lang="en-US" sz="2000" dirty="0"/>
              <a:t>Group interviewing</a:t>
            </a:r>
          </a:p>
          <a:p>
            <a:r>
              <a:rPr lang="en-US" sz="2000" dirty="0"/>
              <a:t>Focus Group Interviewing</a:t>
            </a:r>
          </a:p>
        </p:txBody>
      </p:sp>
      <p:sp>
        <p:nvSpPr>
          <p:cNvPr id="8" name="Content Placeholder 7">
            <a:extLst>
              <a:ext uri="{FF2B5EF4-FFF2-40B4-BE49-F238E27FC236}">
                <a16:creationId xmlns="" xmlns:a16="http://schemas.microsoft.com/office/drawing/2014/main" id="{0A3B60AB-01ED-42F5-ABC9-EA8BD3FB36EE}"/>
              </a:ext>
            </a:extLst>
          </p:cNvPr>
          <p:cNvSpPr>
            <a:spLocks noGrp="1"/>
          </p:cNvSpPr>
          <p:nvPr>
            <p:ph sz="quarter" idx="15"/>
          </p:nvPr>
        </p:nvSpPr>
        <p:spPr>
          <a:xfrm>
            <a:off x="4743450" y="1517052"/>
            <a:ext cx="3943350" cy="1889759"/>
          </a:xfrm>
        </p:spPr>
        <p:txBody>
          <a:bodyPr/>
          <a:lstStyle/>
          <a:p>
            <a:pPr marL="0" indent="0">
              <a:buNone/>
            </a:pPr>
            <a:r>
              <a:rPr lang="en-US" sz="2000" dirty="0"/>
              <a:t>New focus group designs: The Mom Complex uses “Mom Immersion Sessions” to help brand marketers understand and connect directly with their “mom customers” on important brand issues.</a:t>
            </a:r>
          </a:p>
        </p:txBody>
      </p:sp>
      <p:pic>
        <p:nvPicPr>
          <p:cNvPr id="9" name="Picture Placeholder 8" descr="A photo shows two middle-aged women conversing in an office environment. ">
            <a:extLst>
              <a:ext uri="{FF2B5EF4-FFF2-40B4-BE49-F238E27FC236}">
                <a16:creationId xmlns="" xmlns:a16="http://schemas.microsoft.com/office/drawing/2014/main" id="{BAA6AD6B-587C-4ED3-9DCC-7A72BD83B228}"/>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4807155" y="3513775"/>
            <a:ext cx="3812131" cy="2763457"/>
          </a:xfrm>
          <a:prstGeom prst="rect">
            <a:avLst/>
          </a:prstGeom>
        </p:spPr>
      </p:pic>
    </p:spTree>
    <p:extLst>
      <p:ext uri="{BB962C8B-B14F-4D97-AF65-F5344CB8AC3E}">
        <p14:creationId xmlns:p14="http://schemas.microsoft.com/office/powerpoint/2010/main" val="41054658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11889"/>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(14 of 18)</a:t>
            </a:r>
            <a:endParaRPr lang="en-US" sz="2800" dirty="0">
              <a:latin typeface="+mj-lt"/>
            </a:endParaRPr>
          </a:p>
        </p:txBody>
      </p:sp>
      <p:sp>
        <p:nvSpPr>
          <p:cNvPr id="4" name="Content Placeholder 3"/>
          <p:cNvSpPr>
            <a:spLocks noGrp="1"/>
          </p:cNvSpPr>
          <p:nvPr>
            <p:ph idx="1"/>
          </p:nvPr>
        </p:nvSpPr>
        <p:spPr>
          <a:xfrm>
            <a:off x="457200" y="1028700"/>
            <a:ext cx="4007224" cy="677108"/>
          </a:xfrm>
        </p:spPr>
        <p:txBody>
          <a:bodyPr wrap="square">
            <a:spAutoFit/>
          </a:bodyPr>
          <a:lstStyle/>
          <a:p>
            <a:pPr marL="0" indent="0">
              <a:buNone/>
            </a:pPr>
            <a:r>
              <a:rPr lang="en-US" sz="2200" b="1" dirty="0"/>
              <a:t>Primary Data Collection: Contact Methods</a:t>
            </a:r>
            <a:endParaRPr lang="en-US" sz="2200" dirty="0"/>
          </a:p>
        </p:txBody>
      </p:sp>
      <p:sp>
        <p:nvSpPr>
          <p:cNvPr id="3" name="Content Placeholder 2"/>
          <p:cNvSpPr>
            <a:spLocks noGrp="1"/>
          </p:cNvSpPr>
          <p:nvPr>
            <p:ph idx="13"/>
          </p:nvPr>
        </p:nvSpPr>
        <p:spPr>
          <a:xfrm>
            <a:off x="479440" y="1790700"/>
            <a:ext cx="3949125" cy="3331681"/>
          </a:xfrm>
        </p:spPr>
        <p:txBody>
          <a:bodyPr wrap="square">
            <a:spAutoFit/>
          </a:bodyPr>
          <a:lstStyle/>
          <a:p>
            <a:pPr marL="0" lvl="0" indent="0">
              <a:buNone/>
            </a:pPr>
            <a:r>
              <a:rPr lang="en-US" sz="2200" dirty="0"/>
              <a:t>Online marketing research</a:t>
            </a:r>
          </a:p>
          <a:p>
            <a:r>
              <a:rPr lang="en-US" sz="2200" dirty="0"/>
              <a:t>Internet and mobile surveys</a:t>
            </a:r>
          </a:p>
          <a:p>
            <a:r>
              <a:rPr lang="en-US" sz="2200" dirty="0"/>
              <a:t>Online focus groups</a:t>
            </a:r>
          </a:p>
          <a:p>
            <a:r>
              <a:rPr lang="en-US" sz="2200" dirty="0"/>
              <a:t>Consumer tracking</a:t>
            </a:r>
          </a:p>
          <a:p>
            <a:r>
              <a:rPr lang="en-US" sz="2200" dirty="0"/>
              <a:t>Experiments</a:t>
            </a:r>
          </a:p>
          <a:p>
            <a:r>
              <a:rPr lang="en-US" sz="2200" dirty="0"/>
              <a:t>Online panels and brand communities</a:t>
            </a:r>
          </a:p>
        </p:txBody>
      </p:sp>
      <p:pic>
        <p:nvPicPr>
          <p:cNvPr id="9" name="Picture Placeholder 8" descr="A photo shows a screenshot of the image of a woman who is using the InterVu service. On the left of the screen are three four smaller images of three other participants. The fourth image is of the woman herself. ">
            <a:extLst>
              <a:ext uri="{FF2B5EF4-FFF2-40B4-BE49-F238E27FC236}">
                <a16:creationId xmlns="" xmlns:a16="http://schemas.microsoft.com/office/drawing/2014/main" id="{D5DB7653-F177-4D02-AC3B-A85E0AE3974D}"/>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4648200" y="1143000"/>
            <a:ext cx="3942977" cy="2319398"/>
          </a:xfrm>
          <a:prstGeom prst="rect">
            <a:avLst/>
          </a:prstGeom>
        </p:spPr>
      </p:pic>
      <p:sp>
        <p:nvSpPr>
          <p:cNvPr id="8" name="Content Placeholder 7">
            <a:extLst>
              <a:ext uri="{FF2B5EF4-FFF2-40B4-BE49-F238E27FC236}">
                <a16:creationId xmlns="" xmlns:a16="http://schemas.microsoft.com/office/drawing/2014/main" id="{AB413A9B-B675-456C-BFB8-0B7AA7CF54DF}"/>
              </a:ext>
            </a:extLst>
          </p:cNvPr>
          <p:cNvSpPr>
            <a:spLocks noGrp="1"/>
          </p:cNvSpPr>
          <p:nvPr>
            <p:ph sz="quarter" idx="15"/>
          </p:nvPr>
        </p:nvSpPr>
        <p:spPr>
          <a:xfrm>
            <a:off x="4634395" y="3756213"/>
            <a:ext cx="4070334" cy="2026494"/>
          </a:xfrm>
        </p:spPr>
        <p:txBody>
          <a:bodyPr/>
          <a:lstStyle/>
          <a:p>
            <a:pPr marL="0" indent="0">
              <a:buNone/>
            </a:pPr>
            <a:r>
              <a:rPr lang="en-US" sz="2200" dirty="0"/>
              <a:t>Online focus groups: Focus Vision’s </a:t>
            </a:r>
            <a:r>
              <a:rPr lang="en-US" sz="2200" dirty="0" err="1"/>
              <a:t>InterVu</a:t>
            </a:r>
            <a:r>
              <a:rPr lang="en-US" sz="2200" dirty="0"/>
              <a:t> service lets focus group participants at remote locations see, hear, and react to each other in real-time, face-to-face discussions.</a:t>
            </a:r>
          </a:p>
        </p:txBody>
      </p:sp>
    </p:spTree>
    <p:extLst>
      <p:ext uri="{BB962C8B-B14F-4D97-AF65-F5344CB8AC3E}">
        <p14:creationId xmlns:p14="http://schemas.microsoft.com/office/powerpoint/2010/main" val="1982836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 1</a:t>
            </a:r>
            <a:endParaRPr lang="en-US" sz="2800" dirty="0">
              <a:latin typeface="+mj-lt"/>
            </a:endParaRPr>
          </a:p>
        </p:txBody>
      </p:sp>
      <p:sp>
        <p:nvSpPr>
          <p:cNvPr id="3" name="Content Placeholder 2"/>
          <p:cNvSpPr>
            <a:spLocks noGrp="1"/>
          </p:cNvSpPr>
          <p:nvPr>
            <p:ph idx="1"/>
          </p:nvPr>
        </p:nvSpPr>
        <p:spPr>
          <a:xfrm>
            <a:off x="457200" y="996741"/>
            <a:ext cx="8229600" cy="738664"/>
          </a:xfrm>
        </p:spPr>
        <p:txBody>
          <a:bodyPr>
            <a:spAutoFit/>
          </a:bodyPr>
          <a:lstStyle/>
          <a:p>
            <a:pPr marL="0" indent="0">
              <a:buNone/>
            </a:pPr>
            <a:r>
              <a:rPr lang="en-US" sz="2400" dirty="0"/>
              <a:t>Explain the importance of information in gaining insights about the marketplace and customers.</a:t>
            </a:r>
            <a:endParaRPr lang="en-US" sz="2400" b="1" dirty="0"/>
          </a:p>
        </p:txBody>
      </p:sp>
    </p:spTree>
    <p:extLst>
      <p:ext uri="{BB962C8B-B14F-4D97-AF65-F5344CB8AC3E}">
        <p14:creationId xmlns:p14="http://schemas.microsoft.com/office/powerpoint/2010/main" val="1437384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078"/>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(15 of 18)</a:t>
            </a:r>
            <a:endParaRPr lang="en-US" sz="2800" dirty="0">
              <a:latin typeface="+mj-lt"/>
            </a:endParaRPr>
          </a:p>
        </p:txBody>
      </p:sp>
      <p:sp>
        <p:nvSpPr>
          <p:cNvPr id="4" name="Content Placeholder 3"/>
          <p:cNvSpPr>
            <a:spLocks noGrp="1"/>
          </p:cNvSpPr>
          <p:nvPr>
            <p:ph idx="1"/>
          </p:nvPr>
        </p:nvSpPr>
        <p:spPr>
          <a:xfrm>
            <a:off x="457199" y="986116"/>
            <a:ext cx="8245929" cy="369332"/>
          </a:xfrm>
        </p:spPr>
        <p:txBody>
          <a:bodyPr wrap="square">
            <a:spAutoFit/>
          </a:bodyPr>
          <a:lstStyle/>
          <a:p>
            <a:pPr marL="0" indent="0">
              <a:buNone/>
            </a:pPr>
            <a:r>
              <a:rPr lang="en-US" sz="2400" b="1" dirty="0"/>
              <a:t>Primary Data Collection</a:t>
            </a:r>
            <a:endParaRPr lang="en-US" sz="2400" dirty="0"/>
          </a:p>
        </p:txBody>
      </p:sp>
      <p:sp>
        <p:nvSpPr>
          <p:cNvPr id="3" name="Content Placeholder 2"/>
          <p:cNvSpPr>
            <a:spLocks noGrp="1"/>
          </p:cNvSpPr>
          <p:nvPr>
            <p:ph idx="13"/>
          </p:nvPr>
        </p:nvSpPr>
        <p:spPr>
          <a:xfrm>
            <a:off x="488580" y="1518555"/>
            <a:ext cx="8198220" cy="2088153"/>
          </a:xfrm>
        </p:spPr>
        <p:txBody>
          <a:bodyPr wrap="square">
            <a:spAutoFit/>
          </a:bodyPr>
          <a:lstStyle/>
          <a:p>
            <a:pPr marL="0" lvl="0" indent="0">
              <a:buNone/>
            </a:pPr>
            <a:r>
              <a:rPr lang="en-IN" sz="2400" b="1" dirty="0"/>
              <a:t>Online </a:t>
            </a:r>
            <a:r>
              <a:rPr lang="en-IN" sz="2400" b="1" dirty="0" err="1"/>
              <a:t>behavioral</a:t>
            </a:r>
            <a:r>
              <a:rPr lang="en-IN" sz="2400" b="1" dirty="0"/>
              <a:t> and social tracking and targeting</a:t>
            </a:r>
          </a:p>
          <a:p>
            <a:r>
              <a:rPr lang="en-US" sz="2400" dirty="0"/>
              <a:t>Behavioral targeting</a:t>
            </a:r>
          </a:p>
          <a:p>
            <a:r>
              <a:rPr lang="en-US" sz="2400" dirty="0"/>
              <a:t>Online listening</a:t>
            </a:r>
          </a:p>
          <a:p>
            <a:r>
              <a:rPr lang="en-US" sz="2400" dirty="0"/>
              <a:t>Social targeting</a:t>
            </a:r>
          </a:p>
        </p:txBody>
      </p:sp>
      <p:pic>
        <p:nvPicPr>
          <p:cNvPr id="9" name="Picture Placeholder 8" descr="A photo shows a young woman working on her laptop. Several images and text depicted around her suggest the details of her internet activity. &#10;Long description is available in notes, press F6">
            <a:extLst>
              <a:ext uri="{FF2B5EF4-FFF2-40B4-BE49-F238E27FC236}">
                <a16:creationId xmlns="" xmlns:a16="http://schemas.microsoft.com/office/drawing/2014/main" id="{29396394-F7AA-4124-8003-C548A01539F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2343479" y="3827034"/>
            <a:ext cx="4424455" cy="2476827"/>
          </a:xfrm>
          <a:prstGeom prst="rect">
            <a:avLst/>
          </a:prstGeom>
        </p:spPr>
      </p:pic>
    </p:spTree>
    <p:extLst>
      <p:ext uri="{BB962C8B-B14F-4D97-AF65-F5344CB8AC3E}">
        <p14:creationId xmlns:p14="http://schemas.microsoft.com/office/powerpoint/2010/main" val="47320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258"/>
            <a:ext cx="8229600" cy="511889"/>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(16 of 18)</a:t>
            </a:r>
            <a:endParaRPr lang="en-US" sz="2800" dirty="0">
              <a:latin typeface="+mj-lt"/>
            </a:endParaRPr>
          </a:p>
        </p:txBody>
      </p:sp>
      <p:sp>
        <p:nvSpPr>
          <p:cNvPr id="4" name="Content Placeholder 3"/>
          <p:cNvSpPr>
            <a:spLocks noGrp="1"/>
          </p:cNvSpPr>
          <p:nvPr>
            <p:ph idx="1"/>
          </p:nvPr>
        </p:nvSpPr>
        <p:spPr>
          <a:xfrm>
            <a:off x="457200" y="1035419"/>
            <a:ext cx="8229600" cy="307777"/>
          </a:xfrm>
        </p:spPr>
        <p:txBody>
          <a:bodyPr>
            <a:spAutoFit/>
          </a:bodyPr>
          <a:lstStyle/>
          <a:p>
            <a:pPr marL="0" indent="0">
              <a:buNone/>
            </a:pPr>
            <a:r>
              <a:rPr lang="en-IN" sz="2000" b="1" dirty="0"/>
              <a:t>Table 4.2 </a:t>
            </a:r>
            <a:r>
              <a:rPr lang="en-IN" sz="2000" dirty="0"/>
              <a:t>Types of Samples</a:t>
            </a:r>
            <a:endParaRPr lang="en-US" sz="2000" dirty="0"/>
          </a:p>
        </p:txBody>
      </p:sp>
      <p:sp>
        <p:nvSpPr>
          <p:cNvPr id="10" name="Content Placeholder 9">
            <a:extLst>
              <a:ext uri="{FF2B5EF4-FFF2-40B4-BE49-F238E27FC236}">
                <a16:creationId xmlns="" xmlns:a16="http://schemas.microsoft.com/office/drawing/2014/main" id="{12AC739C-25C0-4542-99F9-AF6B1E18A36E}"/>
              </a:ext>
            </a:extLst>
          </p:cNvPr>
          <p:cNvSpPr>
            <a:spLocks noGrp="1"/>
          </p:cNvSpPr>
          <p:nvPr>
            <p:ph idx="13"/>
          </p:nvPr>
        </p:nvSpPr>
        <p:spPr>
          <a:xfrm>
            <a:off x="457200" y="1438832"/>
            <a:ext cx="8229600" cy="329436"/>
          </a:xfrm>
        </p:spPr>
        <p:txBody>
          <a:bodyPr/>
          <a:lstStyle/>
          <a:p>
            <a:pPr marL="0" indent="0">
              <a:buNone/>
            </a:pPr>
            <a:r>
              <a:rPr lang="en-IN" sz="2000" b="1" dirty="0"/>
              <a:t>Probability Sample</a:t>
            </a:r>
          </a:p>
        </p:txBody>
      </p:sp>
      <p:graphicFrame>
        <p:nvGraphicFramePr>
          <p:cNvPr id="5" name="Table 4">
            <a:extLst>
              <a:ext uri="{FF2B5EF4-FFF2-40B4-BE49-F238E27FC236}">
                <a16:creationId xmlns="" xmlns:a16="http://schemas.microsoft.com/office/drawing/2014/main" id="{6D334895-1AD5-45B2-9B30-8FCA442EF868}"/>
              </a:ext>
            </a:extLst>
          </p:cNvPr>
          <p:cNvGraphicFramePr>
            <a:graphicFrameLocks noGrp="1"/>
          </p:cNvGraphicFramePr>
          <p:nvPr>
            <p:extLst>
              <p:ext uri="{D42A27DB-BD31-4B8C-83A1-F6EECF244321}">
                <p14:modId xmlns:p14="http://schemas.microsoft.com/office/powerpoint/2010/main" val="205845320"/>
              </p:ext>
            </p:extLst>
          </p:nvPr>
        </p:nvGraphicFramePr>
        <p:xfrm>
          <a:off x="484094" y="1844941"/>
          <a:ext cx="8229600" cy="2225040"/>
        </p:xfrm>
        <a:graphic>
          <a:graphicData uri="http://schemas.openxmlformats.org/drawingml/2006/table">
            <a:tbl>
              <a:tblPr firstRow="1" bandRow="1">
                <a:tableStyleId>{2D5ABB26-0587-4C30-8999-92F81FD0307C}</a:tableStyleId>
              </a:tblPr>
              <a:tblGrid>
                <a:gridCol w="2487706">
                  <a:extLst>
                    <a:ext uri="{9D8B030D-6E8A-4147-A177-3AD203B41FA5}">
                      <a16:colId xmlns="" xmlns:a16="http://schemas.microsoft.com/office/drawing/2014/main" val="1982734174"/>
                    </a:ext>
                  </a:extLst>
                </a:gridCol>
                <a:gridCol w="5741894">
                  <a:extLst>
                    <a:ext uri="{9D8B030D-6E8A-4147-A177-3AD203B41FA5}">
                      <a16:colId xmlns="" xmlns:a16="http://schemas.microsoft.com/office/drawing/2014/main" val="3707639186"/>
                    </a:ext>
                  </a:extLst>
                </a:gridCol>
              </a:tblGrid>
              <a:tr h="538386">
                <a:tc>
                  <a:txBody>
                    <a:bodyPr/>
                    <a:lstStyle/>
                    <a:p>
                      <a:r>
                        <a:rPr lang="en-IN" sz="1600" dirty="0"/>
                        <a:t>Simple random sample</a:t>
                      </a:r>
                    </a:p>
                  </a:txBody>
                  <a:tcPr>
                    <a:solidFill>
                      <a:srgbClr val="D4EAE4"/>
                    </a:solidFill>
                  </a:tcPr>
                </a:tc>
                <a:tc>
                  <a:txBody>
                    <a:bodyPr/>
                    <a:lstStyle/>
                    <a:p>
                      <a:r>
                        <a:rPr lang="en-IN" sz="1600" dirty="0"/>
                        <a:t>Every member of the population has a known and equal chance of selection.</a:t>
                      </a:r>
                    </a:p>
                  </a:txBody>
                  <a:tcPr>
                    <a:solidFill>
                      <a:srgbClr val="D4EAE4"/>
                    </a:solidFill>
                  </a:tcPr>
                </a:tc>
                <a:extLst>
                  <a:ext uri="{0D108BD9-81ED-4DB2-BD59-A6C34878D82A}">
                    <a16:rowId xmlns="" xmlns:a16="http://schemas.microsoft.com/office/drawing/2014/main" val="1332980771"/>
                  </a:ext>
                </a:extLst>
              </a:tr>
              <a:tr h="769123">
                <a:tc>
                  <a:txBody>
                    <a:bodyPr/>
                    <a:lstStyle/>
                    <a:p>
                      <a:r>
                        <a:rPr lang="en-IN" sz="1600" dirty="0"/>
                        <a:t>Stratified random sample</a:t>
                      </a:r>
                    </a:p>
                  </a:txBody>
                  <a:tcPr>
                    <a:solidFill>
                      <a:srgbClr val="D4EAE4"/>
                    </a:solidFill>
                  </a:tcPr>
                </a:tc>
                <a:tc>
                  <a:txBody>
                    <a:bodyPr/>
                    <a:lstStyle/>
                    <a:p>
                      <a:r>
                        <a:rPr lang="en-IN" sz="1600" dirty="0"/>
                        <a:t>The population is divided into mutually exclusive groups (such as age groups), and random  samples are drawn from each group.</a:t>
                      </a:r>
                    </a:p>
                  </a:txBody>
                  <a:tcPr>
                    <a:solidFill>
                      <a:srgbClr val="D4EAE4"/>
                    </a:solidFill>
                  </a:tcPr>
                </a:tc>
                <a:extLst>
                  <a:ext uri="{0D108BD9-81ED-4DB2-BD59-A6C34878D82A}">
                    <a16:rowId xmlns="" xmlns:a16="http://schemas.microsoft.com/office/drawing/2014/main" val="142055988"/>
                  </a:ext>
                </a:extLst>
              </a:tr>
              <a:tr h="769123">
                <a:tc>
                  <a:txBody>
                    <a:bodyPr/>
                    <a:lstStyle/>
                    <a:p>
                      <a:r>
                        <a:rPr lang="en-IN" sz="1600" dirty="0"/>
                        <a:t>Cluster (area) sample</a:t>
                      </a:r>
                    </a:p>
                  </a:txBody>
                  <a:tcPr>
                    <a:solidFill>
                      <a:srgbClr val="D4EAE4"/>
                    </a:solidFill>
                  </a:tcPr>
                </a:tc>
                <a:tc>
                  <a:txBody>
                    <a:bodyPr/>
                    <a:lstStyle/>
                    <a:p>
                      <a:r>
                        <a:rPr lang="en-IN" sz="1600" dirty="0"/>
                        <a:t>The population is divided into mutually exclusive groups (such as blocks), and the researcher draws a sample of the groups to interview.</a:t>
                      </a:r>
                    </a:p>
                  </a:txBody>
                  <a:tcPr>
                    <a:solidFill>
                      <a:srgbClr val="D4EAE4"/>
                    </a:solidFill>
                  </a:tcPr>
                </a:tc>
                <a:extLst>
                  <a:ext uri="{0D108BD9-81ED-4DB2-BD59-A6C34878D82A}">
                    <a16:rowId xmlns="" xmlns:a16="http://schemas.microsoft.com/office/drawing/2014/main" val="1789433523"/>
                  </a:ext>
                </a:extLst>
              </a:tr>
            </a:tbl>
          </a:graphicData>
        </a:graphic>
      </p:graphicFrame>
      <p:sp>
        <p:nvSpPr>
          <p:cNvPr id="6" name="Content Placeholder 5">
            <a:extLst>
              <a:ext uri="{FF2B5EF4-FFF2-40B4-BE49-F238E27FC236}">
                <a16:creationId xmlns="" xmlns:a16="http://schemas.microsoft.com/office/drawing/2014/main" id="{6F9DD6FB-DF25-436C-B3A6-86D7A8CA67CC}"/>
              </a:ext>
            </a:extLst>
          </p:cNvPr>
          <p:cNvSpPr>
            <a:spLocks noGrp="1"/>
          </p:cNvSpPr>
          <p:nvPr>
            <p:ph sz="quarter" idx="14"/>
          </p:nvPr>
        </p:nvSpPr>
        <p:spPr>
          <a:xfrm>
            <a:off x="457200" y="4150658"/>
            <a:ext cx="8229600" cy="341607"/>
          </a:xfrm>
        </p:spPr>
        <p:txBody>
          <a:bodyPr/>
          <a:lstStyle/>
          <a:p>
            <a:pPr marL="0" indent="0">
              <a:buNone/>
            </a:pPr>
            <a:r>
              <a:rPr lang="en-IN" sz="2000" b="1" dirty="0"/>
              <a:t>Nonprobability Sample</a:t>
            </a:r>
          </a:p>
        </p:txBody>
      </p:sp>
      <p:graphicFrame>
        <p:nvGraphicFramePr>
          <p:cNvPr id="8" name="Table 7">
            <a:extLst>
              <a:ext uri="{FF2B5EF4-FFF2-40B4-BE49-F238E27FC236}">
                <a16:creationId xmlns="" xmlns:a16="http://schemas.microsoft.com/office/drawing/2014/main" id="{491DAE5E-CC23-4898-8E2E-5512064B0D05}"/>
              </a:ext>
            </a:extLst>
          </p:cNvPr>
          <p:cNvGraphicFramePr>
            <a:graphicFrameLocks noGrp="1"/>
          </p:cNvGraphicFramePr>
          <p:nvPr>
            <p:extLst>
              <p:ext uri="{D42A27DB-BD31-4B8C-83A1-F6EECF244321}">
                <p14:modId xmlns:p14="http://schemas.microsoft.com/office/powerpoint/2010/main" val="1164183696"/>
              </p:ext>
            </p:extLst>
          </p:nvPr>
        </p:nvGraphicFramePr>
        <p:xfrm>
          <a:off x="461684" y="4598883"/>
          <a:ext cx="8225116" cy="1742818"/>
        </p:xfrm>
        <a:graphic>
          <a:graphicData uri="http://schemas.openxmlformats.org/drawingml/2006/table">
            <a:tbl>
              <a:tblPr firstRow="1" bandRow="1">
                <a:tableStyleId>{2D5ABB26-0587-4C30-8999-92F81FD0307C}</a:tableStyleId>
              </a:tblPr>
              <a:tblGrid>
                <a:gridCol w="2283764">
                  <a:extLst>
                    <a:ext uri="{9D8B030D-6E8A-4147-A177-3AD203B41FA5}">
                      <a16:colId xmlns="" xmlns:a16="http://schemas.microsoft.com/office/drawing/2014/main" val="1982734174"/>
                    </a:ext>
                  </a:extLst>
                </a:gridCol>
                <a:gridCol w="5941352">
                  <a:extLst>
                    <a:ext uri="{9D8B030D-6E8A-4147-A177-3AD203B41FA5}">
                      <a16:colId xmlns="" xmlns:a16="http://schemas.microsoft.com/office/drawing/2014/main" val="3707639186"/>
                    </a:ext>
                  </a:extLst>
                </a:gridCol>
              </a:tblGrid>
              <a:tr h="409205">
                <a:tc>
                  <a:txBody>
                    <a:bodyPr/>
                    <a:lstStyle/>
                    <a:p>
                      <a:r>
                        <a:rPr lang="en-IN" sz="1600" dirty="0"/>
                        <a:t>Convenience sample</a:t>
                      </a:r>
                    </a:p>
                  </a:txBody>
                  <a:tcPr>
                    <a:solidFill>
                      <a:srgbClr val="D4EAE4"/>
                    </a:solidFill>
                  </a:tcPr>
                </a:tc>
                <a:tc>
                  <a:txBody>
                    <a:bodyPr/>
                    <a:lstStyle/>
                    <a:p>
                      <a:r>
                        <a:rPr lang="en-IN" sz="1600" dirty="0"/>
                        <a:t>The researcher selects the easiest population members from which to obtain information.</a:t>
                      </a:r>
                    </a:p>
                  </a:txBody>
                  <a:tcPr>
                    <a:solidFill>
                      <a:srgbClr val="D4EAE4"/>
                    </a:solidFill>
                  </a:tcPr>
                </a:tc>
                <a:extLst>
                  <a:ext uri="{0D108BD9-81ED-4DB2-BD59-A6C34878D82A}">
                    <a16:rowId xmlns="" xmlns:a16="http://schemas.microsoft.com/office/drawing/2014/main" val="1332980771"/>
                  </a:ext>
                </a:extLst>
              </a:tr>
              <a:tr h="584578">
                <a:tc>
                  <a:txBody>
                    <a:bodyPr/>
                    <a:lstStyle/>
                    <a:p>
                      <a:r>
                        <a:rPr lang="en-IN" sz="1600" dirty="0"/>
                        <a:t>Judgment sample</a:t>
                      </a:r>
                    </a:p>
                  </a:txBody>
                  <a:tcPr>
                    <a:solidFill>
                      <a:srgbClr val="D4EAE4"/>
                    </a:solidFill>
                  </a:tcPr>
                </a:tc>
                <a:tc>
                  <a:txBody>
                    <a:bodyPr/>
                    <a:lstStyle/>
                    <a:p>
                      <a:r>
                        <a:rPr lang="en-IN" sz="1600" dirty="0"/>
                        <a:t>The researcher uses his or her judgment to select population members who are good prospects for accurate information.</a:t>
                      </a:r>
                    </a:p>
                  </a:txBody>
                  <a:tcPr>
                    <a:solidFill>
                      <a:srgbClr val="D4EAE4"/>
                    </a:solidFill>
                  </a:tcPr>
                </a:tc>
                <a:extLst>
                  <a:ext uri="{0D108BD9-81ED-4DB2-BD59-A6C34878D82A}">
                    <a16:rowId xmlns="" xmlns:a16="http://schemas.microsoft.com/office/drawing/2014/main" val="142055988"/>
                  </a:ext>
                </a:extLst>
              </a:tr>
              <a:tr h="409205">
                <a:tc>
                  <a:txBody>
                    <a:bodyPr/>
                    <a:lstStyle/>
                    <a:p>
                      <a:r>
                        <a:rPr lang="en-IN" sz="1600" dirty="0"/>
                        <a:t>Quota sample</a:t>
                      </a:r>
                    </a:p>
                  </a:txBody>
                  <a:tcPr>
                    <a:solidFill>
                      <a:srgbClr val="D4EAE4"/>
                    </a:solidFill>
                  </a:tcPr>
                </a:tc>
                <a:tc>
                  <a:txBody>
                    <a:bodyPr/>
                    <a:lstStyle/>
                    <a:p>
                      <a:r>
                        <a:rPr lang="en-IN" sz="1600" dirty="0"/>
                        <a:t>The researcher finds and interviews a prescribed number of people in each of several categories.</a:t>
                      </a:r>
                    </a:p>
                  </a:txBody>
                  <a:tcPr>
                    <a:solidFill>
                      <a:srgbClr val="D4EAE4"/>
                    </a:solidFill>
                  </a:tcPr>
                </a:tc>
                <a:extLst>
                  <a:ext uri="{0D108BD9-81ED-4DB2-BD59-A6C34878D82A}">
                    <a16:rowId xmlns="" xmlns:a16="http://schemas.microsoft.com/office/drawing/2014/main" val="1789433523"/>
                  </a:ext>
                </a:extLst>
              </a:tr>
            </a:tbl>
          </a:graphicData>
        </a:graphic>
      </p:graphicFrame>
    </p:spTree>
    <p:extLst>
      <p:ext uri="{BB962C8B-B14F-4D97-AF65-F5344CB8AC3E}">
        <p14:creationId xmlns:p14="http://schemas.microsoft.com/office/powerpoint/2010/main" val="187979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278"/>
            <a:ext cx="8229600" cy="511889"/>
          </a:xfrm>
        </p:spPr>
        <p:txBody>
          <a:bodyPr wrap="square">
            <a:noAutofit/>
          </a:bodyPr>
          <a:lstStyle/>
          <a:p>
            <a:r>
              <a:rPr lang="en-IN" altLang="en-US" dirty="0">
                <a:ea typeface="ヒラギノ角ゴ Pro W3" charset="-128"/>
              </a:rPr>
              <a:t>Marketing Research </a:t>
            </a:r>
            <a:r>
              <a:rPr lang="en-IN" altLang="en-US" sz="2800" dirty="0">
                <a:ea typeface="ヒラギノ角ゴ Pro W3" charset="-128"/>
              </a:rPr>
              <a:t>(17 of 18)</a:t>
            </a:r>
            <a:endParaRPr lang="en-US" sz="2800" dirty="0">
              <a:latin typeface="+mj-lt"/>
            </a:endParaRPr>
          </a:p>
        </p:txBody>
      </p:sp>
      <p:sp>
        <p:nvSpPr>
          <p:cNvPr id="3" name="Content Placeholder 2"/>
          <p:cNvSpPr>
            <a:spLocks noGrp="1"/>
          </p:cNvSpPr>
          <p:nvPr>
            <p:ph idx="1"/>
          </p:nvPr>
        </p:nvSpPr>
        <p:spPr>
          <a:xfrm>
            <a:off x="457199" y="1047750"/>
            <a:ext cx="3911601" cy="307777"/>
          </a:xfrm>
        </p:spPr>
        <p:txBody>
          <a:bodyPr wrap="square">
            <a:spAutoFit/>
          </a:bodyPr>
          <a:lstStyle/>
          <a:p>
            <a:pPr marL="0" indent="0">
              <a:buNone/>
            </a:pPr>
            <a:r>
              <a:rPr lang="en-US" sz="2000" b="1" dirty="0">
                <a:solidFill>
                  <a:srgbClr val="000000"/>
                </a:solidFill>
              </a:rPr>
              <a:t>Primary Data Collection</a:t>
            </a:r>
          </a:p>
        </p:txBody>
      </p:sp>
      <p:sp>
        <p:nvSpPr>
          <p:cNvPr id="4" name="Content Placeholder 3"/>
          <p:cNvSpPr>
            <a:spLocks noGrp="1"/>
          </p:cNvSpPr>
          <p:nvPr>
            <p:ph idx="13"/>
          </p:nvPr>
        </p:nvSpPr>
        <p:spPr>
          <a:xfrm>
            <a:off x="457201" y="1504171"/>
            <a:ext cx="3853542" cy="1905779"/>
          </a:xfrm>
        </p:spPr>
        <p:txBody>
          <a:bodyPr/>
          <a:lstStyle/>
          <a:p>
            <a:pPr marL="0" indent="0">
              <a:buNone/>
            </a:pPr>
            <a:r>
              <a:rPr lang="en-US" sz="2000" b="1" dirty="0">
                <a:solidFill>
                  <a:srgbClr val="000000"/>
                </a:solidFill>
              </a:rPr>
              <a:t>Research Instruments</a:t>
            </a:r>
          </a:p>
          <a:p>
            <a:pPr>
              <a:spcBef>
                <a:spcPts val="600"/>
              </a:spcBef>
            </a:pPr>
            <a:r>
              <a:rPr lang="en-US" sz="2000" dirty="0">
                <a:solidFill>
                  <a:srgbClr val="000000"/>
                </a:solidFill>
              </a:rPr>
              <a:t>Questionnaires</a:t>
            </a:r>
          </a:p>
          <a:p>
            <a:pPr lvl="1"/>
            <a:r>
              <a:rPr lang="en-US" sz="2000" dirty="0">
                <a:solidFill>
                  <a:srgbClr val="000000"/>
                </a:solidFill>
              </a:rPr>
              <a:t>Open-ended questions</a:t>
            </a:r>
          </a:p>
          <a:p>
            <a:pPr lvl="1"/>
            <a:r>
              <a:rPr lang="en-US" sz="2000" dirty="0">
                <a:solidFill>
                  <a:srgbClr val="000000"/>
                </a:solidFill>
              </a:rPr>
              <a:t>Closed-ended questions</a:t>
            </a:r>
          </a:p>
          <a:p>
            <a:pPr>
              <a:spcBef>
                <a:spcPts val="600"/>
              </a:spcBef>
            </a:pPr>
            <a:r>
              <a:rPr lang="en-US" sz="2000" dirty="0">
                <a:solidFill>
                  <a:srgbClr val="000000"/>
                </a:solidFill>
              </a:rPr>
              <a:t>Mechanical instruments</a:t>
            </a:r>
          </a:p>
        </p:txBody>
      </p:sp>
      <p:pic>
        <p:nvPicPr>
          <p:cNvPr id="10" name="Picture Placeholder 9" descr="A photo shows a young woman wearing EEG neurofeedback headset and facing a computer. A woman is sitting next to her with a writing pad. ">
            <a:extLst>
              <a:ext uri="{FF2B5EF4-FFF2-40B4-BE49-F238E27FC236}">
                <a16:creationId xmlns="" xmlns:a16="http://schemas.microsoft.com/office/drawing/2014/main" id="{0D138584-93EF-40A7-9664-153CC90CBF28}"/>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6470" r="6470"/>
          <a:stretch>
            <a:fillRect/>
          </a:stretch>
        </p:blipFill>
        <p:spPr>
          <a:xfrm>
            <a:off x="4567874" y="916881"/>
            <a:ext cx="3927948" cy="3149401"/>
          </a:xfrm>
          <a:prstGeom prst="rect">
            <a:avLst/>
          </a:prstGeom>
        </p:spPr>
      </p:pic>
      <p:sp>
        <p:nvSpPr>
          <p:cNvPr id="8" name="Content Placeholder 7">
            <a:extLst>
              <a:ext uri="{FF2B5EF4-FFF2-40B4-BE49-F238E27FC236}">
                <a16:creationId xmlns="" xmlns:a16="http://schemas.microsoft.com/office/drawing/2014/main" id="{1FC3CABF-033F-4B0C-AC83-5A5920E756EC}"/>
              </a:ext>
            </a:extLst>
          </p:cNvPr>
          <p:cNvSpPr>
            <a:spLocks noGrp="1"/>
          </p:cNvSpPr>
          <p:nvPr>
            <p:ph sz="quarter" idx="15"/>
          </p:nvPr>
        </p:nvSpPr>
        <p:spPr>
          <a:xfrm>
            <a:off x="4402917" y="4146354"/>
            <a:ext cx="4283176" cy="2172666"/>
          </a:xfrm>
        </p:spPr>
        <p:txBody>
          <a:bodyPr/>
          <a:lstStyle/>
          <a:p>
            <a:pPr marL="0" indent="0">
              <a:buNone/>
            </a:pPr>
            <a:r>
              <a:rPr lang="en-US" sz="2000" dirty="0"/>
              <a:t>Biological and neurological measures: Online travel giant Expedia’s “Usability Lab” uses </a:t>
            </a:r>
            <a:r>
              <a:rPr lang="en-US" sz="2000" dirty="0" smtClean="0"/>
              <a:t>biometrics </a:t>
            </a:r>
            <a:r>
              <a:rPr lang="en-US" sz="2000" dirty="0"/>
              <a:t>and observation to learn about the deep-down tensions and delights customers experience during their trip-planning journeys.</a:t>
            </a:r>
          </a:p>
        </p:txBody>
      </p:sp>
    </p:spTree>
    <p:extLst>
      <p:ext uri="{BB962C8B-B14F-4D97-AF65-F5344CB8AC3E}">
        <p14:creationId xmlns:p14="http://schemas.microsoft.com/office/powerpoint/2010/main" val="3243174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553998"/>
          </a:xfrm>
        </p:spPr>
        <p:txBody>
          <a:bodyPr wrap="square">
            <a:spAutoFit/>
          </a:bodyPr>
          <a:lstStyle/>
          <a:p>
            <a:r>
              <a:rPr lang="en-IN" altLang="en-US" sz="3600" dirty="0">
                <a:latin typeface="+mj-lt"/>
                <a:ea typeface="ヒラギノ角ゴ Pro W3" charset="-128"/>
              </a:rPr>
              <a:t>Marketing Research </a:t>
            </a:r>
            <a:r>
              <a:rPr lang="en-IN" altLang="en-US" sz="2800" dirty="0">
                <a:latin typeface="+mj-lt"/>
                <a:ea typeface="ヒラギノ角ゴ Pro W3" charset="-128"/>
              </a:rPr>
              <a:t>(18 of 18)</a:t>
            </a:r>
            <a:endParaRPr lang="en-US" sz="2800" dirty="0">
              <a:latin typeface="+mj-lt"/>
            </a:endParaRPr>
          </a:p>
        </p:txBody>
      </p:sp>
      <p:sp>
        <p:nvSpPr>
          <p:cNvPr id="3" name="Content Placeholder 2"/>
          <p:cNvSpPr>
            <a:spLocks noGrp="1"/>
          </p:cNvSpPr>
          <p:nvPr>
            <p:ph idx="13"/>
          </p:nvPr>
        </p:nvSpPr>
        <p:spPr>
          <a:xfrm>
            <a:off x="457200" y="991895"/>
            <a:ext cx="8229600" cy="3608680"/>
          </a:xfrm>
        </p:spPr>
        <p:txBody>
          <a:bodyPr>
            <a:spAutoFit/>
          </a:bodyPr>
          <a:lstStyle/>
          <a:p>
            <a:r>
              <a:rPr lang="en-IN" sz="2400" b="1" dirty="0">
                <a:solidFill>
                  <a:srgbClr val="000000"/>
                </a:solidFill>
              </a:rPr>
              <a:t>Implementing the Research Plan</a:t>
            </a:r>
          </a:p>
          <a:p>
            <a:pPr lvl="1"/>
            <a:r>
              <a:rPr lang="en-IN" sz="2400" dirty="0">
                <a:solidFill>
                  <a:srgbClr val="000000"/>
                </a:solidFill>
              </a:rPr>
              <a:t>Collecting the information</a:t>
            </a:r>
          </a:p>
          <a:p>
            <a:pPr lvl="1"/>
            <a:r>
              <a:rPr lang="en-IN" sz="2400" dirty="0">
                <a:solidFill>
                  <a:srgbClr val="000000"/>
                </a:solidFill>
              </a:rPr>
              <a:t>Processing the information</a:t>
            </a:r>
          </a:p>
          <a:p>
            <a:pPr lvl="1"/>
            <a:r>
              <a:rPr lang="en-IN" sz="2400" dirty="0" err="1">
                <a:solidFill>
                  <a:srgbClr val="000000"/>
                </a:solidFill>
              </a:rPr>
              <a:t>Analyzing</a:t>
            </a:r>
            <a:r>
              <a:rPr lang="en-IN" sz="2400" dirty="0">
                <a:solidFill>
                  <a:srgbClr val="000000"/>
                </a:solidFill>
              </a:rPr>
              <a:t> the information</a:t>
            </a:r>
          </a:p>
          <a:p>
            <a:r>
              <a:rPr lang="en-IN" sz="2400" b="1" dirty="0">
                <a:solidFill>
                  <a:srgbClr val="000000"/>
                </a:solidFill>
              </a:rPr>
              <a:t>Interpreting and Reporting Findings</a:t>
            </a:r>
          </a:p>
          <a:p>
            <a:pPr lvl="1"/>
            <a:r>
              <a:rPr lang="en-IN" sz="2400" dirty="0">
                <a:solidFill>
                  <a:srgbClr val="000000"/>
                </a:solidFill>
              </a:rPr>
              <a:t>Interpret findings</a:t>
            </a:r>
          </a:p>
          <a:p>
            <a:pPr lvl="1"/>
            <a:r>
              <a:rPr lang="en-IN" sz="2400" dirty="0">
                <a:solidFill>
                  <a:srgbClr val="000000"/>
                </a:solidFill>
              </a:rPr>
              <a:t>Draw conclusions</a:t>
            </a:r>
          </a:p>
          <a:p>
            <a:pPr lvl="1"/>
            <a:r>
              <a:rPr lang="en-IN" sz="2400" dirty="0">
                <a:solidFill>
                  <a:srgbClr val="000000"/>
                </a:solidFill>
              </a:rPr>
              <a:t>Report to management</a:t>
            </a:r>
          </a:p>
        </p:txBody>
      </p:sp>
    </p:spTree>
    <p:extLst>
      <p:ext uri="{BB962C8B-B14F-4D97-AF65-F5344CB8AC3E}">
        <p14:creationId xmlns:p14="http://schemas.microsoft.com/office/powerpoint/2010/main" val="174483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 4</a:t>
            </a:r>
            <a:endParaRPr lang="en-US" sz="2800" dirty="0">
              <a:latin typeface="+mj-lt"/>
            </a:endParaRPr>
          </a:p>
        </p:txBody>
      </p:sp>
      <p:sp>
        <p:nvSpPr>
          <p:cNvPr id="3" name="Content Placeholder 2"/>
          <p:cNvSpPr>
            <a:spLocks noGrp="1"/>
          </p:cNvSpPr>
          <p:nvPr>
            <p:ph idx="1"/>
          </p:nvPr>
        </p:nvSpPr>
        <p:spPr>
          <a:xfrm>
            <a:off x="457200" y="996741"/>
            <a:ext cx="8229600" cy="738664"/>
          </a:xfrm>
        </p:spPr>
        <p:txBody>
          <a:bodyPr>
            <a:spAutoFit/>
          </a:bodyPr>
          <a:lstStyle/>
          <a:p>
            <a:pPr marL="0" indent="0">
              <a:buNone/>
            </a:pPr>
            <a:r>
              <a:rPr lang="en-US" sz="2400" dirty="0"/>
              <a:t>Explain how companies analyze and use marketing information.</a:t>
            </a:r>
            <a:endParaRPr lang="en-US" sz="2400" b="1" dirty="0"/>
          </a:p>
        </p:txBody>
      </p:sp>
    </p:spTree>
    <p:extLst>
      <p:ext uri="{BB962C8B-B14F-4D97-AF65-F5344CB8AC3E}">
        <p14:creationId xmlns:p14="http://schemas.microsoft.com/office/powerpoint/2010/main" val="2638213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779"/>
            <a:ext cx="8229600" cy="1107996"/>
          </a:xfrm>
        </p:spPr>
        <p:txBody>
          <a:bodyPr wrap="square">
            <a:spAutoFit/>
          </a:bodyPr>
          <a:lstStyle/>
          <a:p>
            <a:r>
              <a:rPr lang="en-IN" altLang="en-US" sz="3600" dirty="0">
                <a:latin typeface="+mj-lt"/>
                <a:ea typeface="ヒラギノ角ゴ Pro W3" charset="-128"/>
              </a:rPr>
              <a:t>Analyzing and Using Marketing Information </a:t>
            </a:r>
            <a:r>
              <a:rPr lang="en-IN" altLang="en-US" sz="2800" dirty="0">
                <a:latin typeface="+mj-lt"/>
                <a:ea typeface="ヒラギノ角ゴ Pro W3" charset="-128"/>
              </a:rPr>
              <a:t>(1 of 2)</a:t>
            </a:r>
            <a:endParaRPr lang="en-US" sz="2800" dirty="0">
              <a:latin typeface="+mj-lt"/>
            </a:endParaRPr>
          </a:p>
        </p:txBody>
      </p:sp>
      <p:sp>
        <p:nvSpPr>
          <p:cNvPr id="4" name="Content Placeholder 3"/>
          <p:cNvSpPr>
            <a:spLocks noGrp="1"/>
          </p:cNvSpPr>
          <p:nvPr>
            <p:ph idx="1"/>
          </p:nvPr>
        </p:nvSpPr>
        <p:spPr>
          <a:xfrm>
            <a:off x="457200" y="1362075"/>
            <a:ext cx="8229600" cy="369332"/>
          </a:xfrm>
        </p:spPr>
        <p:txBody>
          <a:bodyPr>
            <a:spAutoFit/>
          </a:bodyPr>
          <a:lstStyle/>
          <a:p>
            <a:pPr marL="0" indent="0">
              <a:buNone/>
            </a:pPr>
            <a:r>
              <a:rPr lang="en-US" sz="2400" b="1" dirty="0"/>
              <a:t>Customer Relationship Management (</a:t>
            </a:r>
            <a:r>
              <a:rPr lang="en-US" sz="2400" b="1" spc="-300" dirty="0"/>
              <a:t>C R </a:t>
            </a:r>
            <a:r>
              <a:rPr lang="en-US" sz="2400" b="1" dirty="0"/>
              <a:t>M)</a:t>
            </a:r>
            <a:endParaRPr lang="en-US" sz="2400" dirty="0"/>
          </a:p>
        </p:txBody>
      </p:sp>
      <p:sp>
        <p:nvSpPr>
          <p:cNvPr id="3" name="Content Placeholder 2"/>
          <p:cNvSpPr>
            <a:spLocks noGrp="1"/>
          </p:cNvSpPr>
          <p:nvPr>
            <p:ph idx="13"/>
          </p:nvPr>
        </p:nvSpPr>
        <p:spPr>
          <a:xfrm>
            <a:off x="457200" y="1969532"/>
            <a:ext cx="8229600" cy="1107996"/>
          </a:xfrm>
        </p:spPr>
        <p:txBody>
          <a:bodyPr>
            <a:spAutoFit/>
          </a:bodyPr>
          <a:lstStyle/>
          <a:p>
            <a:pPr marL="0" indent="0">
              <a:buNone/>
            </a:pPr>
            <a:r>
              <a:rPr lang="en-US" sz="2400" spc="-300" dirty="0">
                <a:solidFill>
                  <a:srgbClr val="000000"/>
                </a:solidFill>
              </a:rPr>
              <a:t>C R </a:t>
            </a:r>
            <a:r>
              <a:rPr lang="en-US" sz="2400" dirty="0">
                <a:solidFill>
                  <a:srgbClr val="000000"/>
                </a:solidFill>
              </a:rPr>
              <a:t>M involves managing detailed information about individual customers and carefully managing customer touch points to maximize customer loyalty.</a:t>
            </a:r>
          </a:p>
        </p:txBody>
      </p:sp>
    </p:spTree>
    <p:extLst>
      <p:ext uri="{BB962C8B-B14F-4D97-AF65-F5344CB8AC3E}">
        <p14:creationId xmlns:p14="http://schemas.microsoft.com/office/powerpoint/2010/main" val="374505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779"/>
            <a:ext cx="8229600" cy="1107996"/>
          </a:xfrm>
        </p:spPr>
        <p:txBody>
          <a:bodyPr wrap="square">
            <a:spAutoFit/>
          </a:bodyPr>
          <a:lstStyle/>
          <a:p>
            <a:r>
              <a:rPr lang="en-IN" altLang="en-US" sz="3600" dirty="0">
                <a:latin typeface="+mj-lt"/>
                <a:ea typeface="ヒラギノ角ゴ Pro W3" charset="-128"/>
              </a:rPr>
              <a:t>Analyzing and Using Marketing Information </a:t>
            </a:r>
            <a:r>
              <a:rPr lang="en-IN" altLang="en-US" sz="2800" dirty="0">
                <a:latin typeface="+mj-lt"/>
                <a:ea typeface="ヒラギノ角ゴ Pro W3" charset="-128"/>
              </a:rPr>
              <a:t>(2 of 2)</a:t>
            </a:r>
            <a:endParaRPr lang="en-US" sz="2800" dirty="0">
              <a:latin typeface="+mj-lt"/>
            </a:endParaRPr>
          </a:p>
        </p:txBody>
      </p:sp>
      <p:sp>
        <p:nvSpPr>
          <p:cNvPr id="4" name="Content Placeholder 3"/>
          <p:cNvSpPr>
            <a:spLocks noGrp="1"/>
          </p:cNvSpPr>
          <p:nvPr>
            <p:ph idx="1"/>
          </p:nvPr>
        </p:nvSpPr>
        <p:spPr>
          <a:xfrm>
            <a:off x="457200" y="1447799"/>
            <a:ext cx="8534400" cy="369332"/>
          </a:xfrm>
        </p:spPr>
        <p:txBody>
          <a:bodyPr wrap="square">
            <a:spAutoFit/>
          </a:bodyPr>
          <a:lstStyle/>
          <a:p>
            <a:pPr marL="0" indent="0">
              <a:buNone/>
            </a:pPr>
            <a:r>
              <a:rPr lang="en-US" sz="2400" b="1" dirty="0"/>
              <a:t>Big Data, Marketing Analytics, and Artificial Intelligence</a:t>
            </a:r>
            <a:endParaRPr lang="en-US" sz="2400" dirty="0"/>
          </a:p>
        </p:txBody>
      </p:sp>
      <p:sp>
        <p:nvSpPr>
          <p:cNvPr id="3" name="Content Placeholder 2"/>
          <p:cNvSpPr>
            <a:spLocks noGrp="1"/>
          </p:cNvSpPr>
          <p:nvPr>
            <p:ph idx="13"/>
          </p:nvPr>
        </p:nvSpPr>
        <p:spPr>
          <a:xfrm>
            <a:off x="457200" y="1969532"/>
            <a:ext cx="8229600" cy="2777683"/>
          </a:xfrm>
        </p:spPr>
        <p:txBody>
          <a:bodyPr>
            <a:spAutoFit/>
          </a:bodyPr>
          <a:lstStyle/>
          <a:p>
            <a:pPr marL="0" indent="0">
              <a:buNone/>
            </a:pPr>
            <a:r>
              <a:rPr lang="en-US" sz="2400" dirty="0">
                <a:solidFill>
                  <a:srgbClr val="000000"/>
                </a:solidFill>
              </a:rPr>
              <a:t>Marketing analytics involves analysis tools, technologies, and processes by which marketers dig out meaningful patterns in big data to gain customer insights and gauge marketing performance.  </a:t>
            </a:r>
          </a:p>
          <a:p>
            <a:pPr marL="0" indent="0">
              <a:buNone/>
            </a:pPr>
            <a:r>
              <a:rPr lang="en-US" sz="2400" dirty="0">
                <a:solidFill>
                  <a:srgbClr val="000000"/>
                </a:solidFill>
              </a:rPr>
              <a:t>Some analytics employ artificial intelligence (AI), technology by which machines think and learn in a way that looks and feels human but with a lot more analytic capacity.</a:t>
            </a:r>
          </a:p>
        </p:txBody>
      </p:sp>
    </p:spTree>
    <p:extLst>
      <p:ext uri="{BB962C8B-B14F-4D97-AF65-F5344CB8AC3E}">
        <p14:creationId xmlns:p14="http://schemas.microsoft.com/office/powerpoint/2010/main" val="535830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 5</a:t>
            </a:r>
            <a:endParaRPr lang="en-US" sz="2800" dirty="0">
              <a:latin typeface="+mj-lt"/>
            </a:endParaRPr>
          </a:p>
        </p:txBody>
      </p:sp>
      <p:sp>
        <p:nvSpPr>
          <p:cNvPr id="3" name="Content Placeholder 2"/>
          <p:cNvSpPr>
            <a:spLocks noGrp="1"/>
          </p:cNvSpPr>
          <p:nvPr>
            <p:ph idx="1"/>
          </p:nvPr>
        </p:nvSpPr>
        <p:spPr>
          <a:xfrm>
            <a:off x="457200" y="996741"/>
            <a:ext cx="8229600" cy="738664"/>
          </a:xfrm>
        </p:spPr>
        <p:txBody>
          <a:bodyPr>
            <a:spAutoFit/>
          </a:bodyPr>
          <a:lstStyle/>
          <a:p>
            <a:pPr marL="0" indent="0">
              <a:lnSpc>
                <a:spcPct val="100000"/>
              </a:lnSpc>
              <a:buNone/>
            </a:pPr>
            <a:r>
              <a:rPr lang="en-US" sz="2400" dirty="0"/>
              <a:t>Discuss the special issues some marketing researchers face, including public policy and ethics issues.</a:t>
            </a:r>
            <a:endParaRPr lang="en-US" sz="2400" b="1" dirty="0"/>
          </a:p>
        </p:txBody>
      </p:sp>
    </p:spTree>
    <p:extLst>
      <p:ext uri="{BB962C8B-B14F-4D97-AF65-F5344CB8AC3E}">
        <p14:creationId xmlns:p14="http://schemas.microsoft.com/office/powerpoint/2010/main" val="841933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1065009"/>
          </a:xfrm>
        </p:spPr>
        <p:txBody>
          <a:bodyPr wrap="square">
            <a:spAutoFit/>
          </a:bodyPr>
          <a:lstStyle/>
          <a:p>
            <a:r>
              <a:rPr lang="en-IN" altLang="en-US" sz="3600" dirty="0">
                <a:latin typeface="+mj-lt"/>
                <a:ea typeface="ヒラギノ角ゴ Pro W3" charset="-128"/>
              </a:rPr>
              <a:t>Other Marketing Information Considerations</a:t>
            </a:r>
            <a:endParaRPr lang="en-US" sz="2800" dirty="0">
              <a:latin typeface="+mj-lt"/>
            </a:endParaRPr>
          </a:p>
        </p:txBody>
      </p:sp>
      <p:sp>
        <p:nvSpPr>
          <p:cNvPr id="3" name="Content Placeholder 2"/>
          <p:cNvSpPr>
            <a:spLocks noGrp="1"/>
          </p:cNvSpPr>
          <p:nvPr>
            <p:ph idx="1"/>
          </p:nvPr>
        </p:nvSpPr>
        <p:spPr>
          <a:xfrm>
            <a:off x="457200" y="1371600"/>
            <a:ext cx="4229100" cy="3862596"/>
          </a:xfrm>
        </p:spPr>
        <p:txBody>
          <a:bodyPr wrap="square">
            <a:spAutoFit/>
          </a:bodyPr>
          <a:lstStyle/>
          <a:p>
            <a:pPr lvl="0"/>
            <a:r>
              <a:rPr lang="en-US" sz="2400" dirty="0">
                <a:solidFill>
                  <a:srgbClr val="000000"/>
                </a:solidFill>
              </a:rPr>
              <a:t>Marketing Research in Small Businesses and Nonprofit Organizations</a:t>
            </a:r>
          </a:p>
          <a:p>
            <a:pPr lvl="0"/>
            <a:r>
              <a:rPr lang="en-US" sz="2400" dirty="0">
                <a:solidFill>
                  <a:srgbClr val="000000"/>
                </a:solidFill>
              </a:rPr>
              <a:t>International Market Research</a:t>
            </a:r>
          </a:p>
          <a:p>
            <a:pPr lvl="0"/>
            <a:r>
              <a:rPr lang="en-US" sz="2400" dirty="0"/>
              <a:t>Public Policy and Ethics</a:t>
            </a:r>
            <a:endParaRPr lang="en-US" sz="2400" dirty="0">
              <a:solidFill>
                <a:srgbClr val="000000"/>
              </a:solidFill>
            </a:endParaRPr>
          </a:p>
          <a:p>
            <a:pPr lvl="1"/>
            <a:r>
              <a:rPr lang="en-US" sz="2400" dirty="0"/>
              <a:t>Customer privacy</a:t>
            </a:r>
            <a:endParaRPr lang="en-US" sz="2400" dirty="0">
              <a:solidFill>
                <a:srgbClr val="000000"/>
              </a:solidFill>
            </a:endParaRPr>
          </a:p>
          <a:p>
            <a:pPr lvl="1"/>
            <a:r>
              <a:rPr lang="en-US" sz="2400" dirty="0"/>
              <a:t>Misuse of research findings</a:t>
            </a:r>
            <a:endParaRPr lang="en-US" sz="2400" dirty="0">
              <a:solidFill>
                <a:srgbClr val="000000"/>
              </a:solidFill>
            </a:endParaRPr>
          </a:p>
        </p:txBody>
      </p:sp>
      <p:pic>
        <p:nvPicPr>
          <p:cNvPr id="6" name="Picture Placeholder 5" descr="A photo shows Debbie Sterling holding up a Goldie doll for the camera. ">
            <a:extLst>
              <a:ext uri="{FF2B5EF4-FFF2-40B4-BE49-F238E27FC236}">
                <a16:creationId xmlns="" xmlns:a16="http://schemas.microsoft.com/office/drawing/2014/main" id="{814B2822-EDE4-4CB3-9E63-D5C04E4A708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4818613" y="1387635"/>
            <a:ext cx="3554992" cy="4830495"/>
          </a:xfrm>
          <a:prstGeom prst="rect">
            <a:avLst/>
          </a:prstGeom>
        </p:spPr>
      </p:pic>
    </p:spTree>
    <p:extLst>
      <p:ext uri="{BB962C8B-B14F-4D97-AF65-F5344CB8AC3E}">
        <p14:creationId xmlns:p14="http://schemas.microsoft.com/office/powerpoint/2010/main" val="1544124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524000" y="1981200"/>
            <a:ext cx="6096000" cy="4572000"/>
          </a:xfrm>
          <a:prstGeom prst="rect">
            <a:avLst/>
          </a:prstGeom>
        </p:spPr>
      </p:pic>
      <p:sp>
        <p:nvSpPr>
          <p:cNvPr id="10" name="Title 9"/>
          <p:cNvSpPr>
            <a:spLocks noGrp="1"/>
          </p:cNvSpPr>
          <p:nvPr>
            <p:ph type="title"/>
          </p:nvPr>
        </p:nvSpPr>
        <p:spPr/>
        <p:txBody>
          <a:bodyPr/>
          <a:lstStyle/>
          <a:p>
            <a:r>
              <a:rPr lang="en-US" dirty="0"/>
              <a:t>Why use marketing information and research to develop marketing strategies for organizations?</a:t>
            </a:r>
            <a:br>
              <a:rPr lang="en-US" dirty="0"/>
            </a:br>
            <a:endParaRPr lang="en-US" dirty="0"/>
          </a:p>
        </p:txBody>
      </p:sp>
    </p:spTree>
    <p:extLst>
      <p:ext uri="{BB962C8B-B14F-4D97-AF65-F5344CB8AC3E}">
        <p14:creationId xmlns:p14="http://schemas.microsoft.com/office/powerpoint/2010/main" val="3056140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Autofit/>
          </a:bodyPr>
          <a:lstStyle/>
          <a:p>
            <a:r>
              <a:rPr lang="en-IN" altLang="en-US" sz="3600" dirty="0">
                <a:latin typeface="+mj-lt"/>
                <a:ea typeface="ヒラギノ角ゴ Pro W3" charset="-128"/>
              </a:rPr>
              <a:t>P&amp;G: Customer Insights and Creating Irresistibly Superior Experiences</a:t>
            </a:r>
            <a:endParaRPr lang="en-US" sz="2800" dirty="0">
              <a:latin typeface="+mj-lt"/>
            </a:endParaRPr>
          </a:p>
        </p:txBody>
      </p:sp>
      <p:sp>
        <p:nvSpPr>
          <p:cNvPr id="3" name="Content Placeholder 2"/>
          <p:cNvSpPr>
            <a:spLocks noGrp="1"/>
          </p:cNvSpPr>
          <p:nvPr>
            <p:ph idx="1"/>
          </p:nvPr>
        </p:nvSpPr>
        <p:spPr>
          <a:xfrm>
            <a:off x="457200" y="1430695"/>
            <a:ext cx="8229600" cy="923330"/>
          </a:xfrm>
        </p:spPr>
        <p:txBody>
          <a:bodyPr wrap="square">
            <a:spAutoFit/>
          </a:bodyPr>
          <a:lstStyle/>
          <a:p>
            <a:pPr marL="0" indent="0">
              <a:buNone/>
            </a:pPr>
            <a:r>
              <a:rPr lang="en-US" sz="2000" b="1" dirty="0">
                <a:solidFill>
                  <a:srgbClr val="000000"/>
                </a:solidFill>
              </a:rPr>
              <a:t>Customer insights</a:t>
            </a:r>
            <a:r>
              <a:rPr lang="en-US" sz="2000" dirty="0">
                <a:solidFill>
                  <a:srgbClr val="000000"/>
                </a:solidFill>
              </a:rPr>
              <a:t> are fresh marketing information-based understandings of customers and the marketplace that become the basis for creating customer value, engagement, and relationships.</a:t>
            </a:r>
          </a:p>
        </p:txBody>
      </p:sp>
      <p:sp>
        <p:nvSpPr>
          <p:cNvPr id="5" name="Content Placeholder 4"/>
          <p:cNvSpPr>
            <a:spLocks noGrp="1"/>
          </p:cNvSpPr>
          <p:nvPr>
            <p:ph idx="13"/>
          </p:nvPr>
        </p:nvSpPr>
        <p:spPr>
          <a:xfrm>
            <a:off x="457200" y="2431187"/>
            <a:ext cx="8229600" cy="1253131"/>
          </a:xfrm>
        </p:spPr>
        <p:txBody>
          <a:bodyPr/>
          <a:lstStyle/>
          <a:p>
            <a:pPr marL="0" indent="0">
              <a:buNone/>
            </a:pPr>
            <a:r>
              <a:rPr lang="en-US" sz="2000" dirty="0"/>
              <a:t>To gain deep customer insights, P&amp;G employs a wide range of marketing research approaches—from traditional large-scale surveys and small-scale focus groups to real-time social media listening, mobile surveys, and big data analytics.</a:t>
            </a:r>
            <a:endParaRPr lang="en-IN" sz="2000" dirty="0"/>
          </a:p>
        </p:txBody>
      </p:sp>
      <p:pic>
        <p:nvPicPr>
          <p:cNvPr id="8" name="Picture Placeholder 7" descr="A photo shows several P and G products namely, Old Spice, Cascade cleaner, Crest toothpaste, Tide detergent, and Dawn. ">
            <a:extLst>
              <a:ext uri="{FF2B5EF4-FFF2-40B4-BE49-F238E27FC236}">
                <a16:creationId xmlns="" xmlns:a16="http://schemas.microsoft.com/office/drawing/2014/main" id="{6C53AA7D-090A-4BD1-9533-D34E5D10AA46}"/>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2749332" y="3769864"/>
            <a:ext cx="3656334" cy="2551134"/>
          </a:xfrm>
          <a:prstGeom prst="rect">
            <a:avLst/>
          </a:prstGeom>
        </p:spPr>
      </p:pic>
    </p:spTree>
    <p:extLst>
      <p:ext uri="{BB962C8B-B14F-4D97-AF65-F5344CB8AC3E}">
        <p14:creationId xmlns:p14="http://schemas.microsoft.com/office/powerpoint/2010/main" val="31575939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endParaRPr lang="en-US"/>
          </a:p>
        </p:txBody>
      </p:sp>
      <p:sp>
        <p:nvSpPr>
          <p:cNvPr id="5" name="Rectangle 4"/>
          <p:cNvSpPr/>
          <p:nvPr/>
        </p:nvSpPr>
        <p:spPr>
          <a:xfrm>
            <a:off x="1447800" y="609600"/>
            <a:ext cx="6172200" cy="4801314"/>
          </a:xfrm>
          <a:prstGeom prst="rect">
            <a:avLst/>
          </a:prstGeom>
        </p:spPr>
        <p:txBody>
          <a:bodyPr wrap="square">
            <a:spAutoFit/>
          </a:bodyPr>
          <a:lstStyle/>
          <a:p>
            <a:r>
              <a:rPr lang="en-US" dirty="0"/>
              <a:t>Your uncle Dan owns an independent bookstore called Bookends in Seattle, Washington. You drop in to see him whenever you’re in the neighborhood to catch up and borrow some graphic novels. (That’s you in the picture.)</a:t>
            </a:r>
          </a:p>
          <a:p>
            <a:endParaRPr lang="en-US" dirty="0"/>
          </a:p>
          <a:p>
            <a:r>
              <a:rPr lang="en-US" dirty="0"/>
              <a:t>When you visit this time, Dan sits you down in a corner and tells you he needs help. “Sales are down,” he says, “and rent’s going up. It’s killing me. I’d say I’ve got six months to turn things around or I’m done. The end of Bookends. You still learning about marketing?—your mom said you’re taking a class. Got any bright ideas? Maybe some whiz-bang advertising?”—he grins and punches you lightly on the shoulder</a:t>
            </a:r>
            <a:r>
              <a:rPr lang="en-US" dirty="0" smtClean="0"/>
              <a:t>.</a:t>
            </a:r>
            <a:endParaRPr lang="en-US" dirty="0"/>
          </a:p>
          <a:p>
            <a:endParaRPr lang="en-US" dirty="0"/>
          </a:p>
          <a:p>
            <a:r>
              <a:rPr lang="en-US" dirty="0"/>
              <a:t>You start to tell him that marketing isn’t just advertising . . . but instead you say, “I don’t know, Dan. I’ll have to think about it.”</a:t>
            </a:r>
          </a:p>
        </p:txBody>
      </p:sp>
    </p:spTree>
    <p:extLst>
      <p:ext uri="{BB962C8B-B14F-4D97-AF65-F5344CB8AC3E}">
        <p14:creationId xmlns:p14="http://schemas.microsoft.com/office/powerpoint/2010/main" val="2895069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Rectangle 4"/>
          <p:cNvSpPr/>
          <p:nvPr/>
        </p:nvSpPr>
        <p:spPr>
          <a:xfrm>
            <a:off x="1028700" y="914400"/>
            <a:ext cx="7086600" cy="2585323"/>
          </a:xfrm>
          <a:prstGeom prst="rect">
            <a:avLst/>
          </a:prstGeom>
        </p:spPr>
        <p:txBody>
          <a:bodyPr wrap="square">
            <a:spAutoFit/>
          </a:bodyPr>
          <a:lstStyle/>
          <a:p>
            <a:pPr algn="just"/>
            <a:r>
              <a:rPr lang="en-US" dirty="0"/>
              <a:t>So, you do think about it. You don’t know everything about marketing yet, but you’ve learned this: Your uncle needs to understand his customers—that’s where marketing starts and ends. Who are Dan’s customers, and what’s up with them? Why aren’t they buying as much as they used to? How can you find out more about what they want?</a:t>
            </a:r>
          </a:p>
          <a:p>
            <a:pPr algn="just"/>
            <a:endParaRPr lang="en-US" dirty="0"/>
          </a:p>
          <a:p>
            <a:pPr algn="just"/>
            <a:r>
              <a:rPr lang="en-US" dirty="0"/>
              <a:t>These are big, important questions. For now, they all have one answer: </a:t>
            </a:r>
            <a:r>
              <a:rPr lang="en-US" dirty="0">
                <a:solidFill>
                  <a:srgbClr val="FF0000"/>
                </a:solidFill>
              </a:rPr>
              <a:t>marketing information and research.</a:t>
            </a:r>
          </a:p>
        </p:txBody>
      </p:sp>
    </p:spTree>
    <p:extLst>
      <p:ext uri="{BB962C8B-B14F-4D97-AF65-F5344CB8AC3E}">
        <p14:creationId xmlns:p14="http://schemas.microsoft.com/office/powerpoint/2010/main" val="105815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97280"/>
          </a:xfrm>
        </p:spPr>
        <p:txBody>
          <a:bodyPr wrap="square">
            <a:noAutofit/>
          </a:bodyPr>
          <a:lstStyle/>
          <a:p>
            <a:r>
              <a:rPr lang="en-IN" altLang="en-US" sz="3600" dirty="0">
                <a:latin typeface="+mj-lt"/>
                <a:ea typeface="ヒラギノ角ゴ Pro W3" charset="-128"/>
              </a:rPr>
              <a:t>Marketing Information and Customer Insights </a:t>
            </a:r>
            <a:r>
              <a:rPr lang="en-IN" altLang="en-US" sz="2800" dirty="0">
                <a:latin typeface="Arial"/>
                <a:ea typeface="ヒラギノ角ゴ Pro W3" charset="-128"/>
              </a:rPr>
              <a:t>(1 of 4)</a:t>
            </a:r>
            <a:endParaRPr lang="en-US" sz="2800" dirty="0">
              <a:latin typeface="+mj-lt"/>
            </a:endParaRPr>
          </a:p>
        </p:txBody>
      </p:sp>
      <p:sp>
        <p:nvSpPr>
          <p:cNvPr id="3" name="Content Placeholder 2"/>
          <p:cNvSpPr>
            <a:spLocks noGrp="1"/>
          </p:cNvSpPr>
          <p:nvPr>
            <p:ph idx="1"/>
          </p:nvPr>
        </p:nvSpPr>
        <p:spPr>
          <a:xfrm>
            <a:off x="457200" y="1600201"/>
            <a:ext cx="8229600" cy="2115964"/>
          </a:xfrm>
        </p:spPr>
        <p:txBody>
          <a:bodyPr wrap="square">
            <a:spAutoFit/>
          </a:bodyPr>
          <a:lstStyle/>
          <a:p>
            <a:pPr marL="0" indent="0">
              <a:buNone/>
            </a:pPr>
            <a:r>
              <a:rPr lang="en-IN" sz="2000" b="1" dirty="0">
                <a:solidFill>
                  <a:srgbClr val="000000"/>
                </a:solidFill>
              </a:rPr>
              <a:t>Customer insights</a:t>
            </a:r>
          </a:p>
          <a:p>
            <a:r>
              <a:rPr lang="en-IN" sz="2000" dirty="0">
                <a:solidFill>
                  <a:srgbClr val="000000"/>
                </a:solidFill>
              </a:rPr>
              <a:t>Fresh and deep insights into customer needs and wants</a:t>
            </a:r>
          </a:p>
          <a:p>
            <a:r>
              <a:rPr lang="en-IN" sz="2000" dirty="0">
                <a:solidFill>
                  <a:srgbClr val="000000"/>
                </a:solidFill>
              </a:rPr>
              <a:t>Companies use customer insights to develop a competitive advantage</a:t>
            </a:r>
          </a:p>
          <a:p>
            <a:r>
              <a:rPr lang="en-IN" sz="2000" dirty="0">
                <a:solidFill>
                  <a:srgbClr val="000000"/>
                </a:solidFill>
              </a:rPr>
              <a:t>Insights can be difficult to obtain; marketers must manage marketing information from a wide range of sources</a:t>
            </a:r>
          </a:p>
        </p:txBody>
      </p:sp>
    </p:spTree>
    <p:extLst>
      <p:ext uri="{BB962C8B-B14F-4D97-AF65-F5344CB8AC3E}">
        <p14:creationId xmlns:p14="http://schemas.microsoft.com/office/powerpoint/2010/main" val="37346716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97280"/>
          </a:xfrm>
        </p:spPr>
        <p:txBody>
          <a:bodyPr wrap="square">
            <a:noAutofit/>
          </a:bodyPr>
          <a:lstStyle/>
          <a:p>
            <a:r>
              <a:rPr lang="en-IN" altLang="en-US" sz="3600" dirty="0">
                <a:latin typeface="+mj-lt"/>
                <a:ea typeface="ヒラギノ角ゴ Pro W3" charset="-128"/>
              </a:rPr>
              <a:t>Marketing Information and Customer Insights </a:t>
            </a:r>
            <a:r>
              <a:rPr lang="en-IN" altLang="en-US" sz="2800" dirty="0">
                <a:latin typeface="Arial"/>
                <a:ea typeface="ヒラギノ角ゴ Pro W3" charset="-128"/>
              </a:rPr>
              <a:t>(2 of 4)</a:t>
            </a:r>
            <a:endParaRPr lang="en-US" sz="2800" dirty="0">
              <a:latin typeface="+mj-lt"/>
            </a:endParaRPr>
          </a:p>
        </p:txBody>
      </p:sp>
      <p:sp>
        <p:nvSpPr>
          <p:cNvPr id="3" name="Content Placeholder 2"/>
          <p:cNvSpPr>
            <a:spLocks noGrp="1"/>
          </p:cNvSpPr>
          <p:nvPr>
            <p:ph idx="1"/>
          </p:nvPr>
        </p:nvSpPr>
        <p:spPr>
          <a:xfrm>
            <a:off x="457200" y="1600201"/>
            <a:ext cx="8229600" cy="2539157"/>
          </a:xfrm>
        </p:spPr>
        <p:txBody>
          <a:bodyPr wrap="square">
            <a:spAutoFit/>
          </a:bodyPr>
          <a:lstStyle/>
          <a:p>
            <a:pPr marL="0" indent="0">
              <a:buNone/>
            </a:pPr>
            <a:r>
              <a:rPr lang="en-US" sz="2000" b="1" dirty="0"/>
              <a:t>Marketing Information and Today’s “Big Data”</a:t>
            </a:r>
            <a:endParaRPr lang="en-US" sz="2000" dirty="0"/>
          </a:p>
          <a:p>
            <a:r>
              <a:rPr lang="en-IN" sz="2000" dirty="0">
                <a:solidFill>
                  <a:srgbClr val="000000"/>
                </a:solidFill>
              </a:rPr>
              <a:t>Big data is the huge and complex data sets generated by today’s sophisticated information generation, collection, storage, and analysis technologies</a:t>
            </a:r>
          </a:p>
          <a:p>
            <a:r>
              <a:rPr lang="en-IN" sz="2000" dirty="0">
                <a:solidFill>
                  <a:srgbClr val="000000"/>
                </a:solidFill>
              </a:rPr>
              <a:t>Big data comes from marketing research, internal transaction data, and real-time data flowing from its social media monitoring, connected devices, and other digital sources</a:t>
            </a:r>
          </a:p>
        </p:txBody>
      </p:sp>
    </p:spTree>
    <p:extLst>
      <p:ext uri="{BB962C8B-B14F-4D97-AF65-F5344CB8AC3E}">
        <p14:creationId xmlns:p14="http://schemas.microsoft.com/office/powerpoint/2010/main" val="9572377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97280"/>
          </a:xfrm>
        </p:spPr>
        <p:txBody>
          <a:bodyPr wrap="square">
            <a:noAutofit/>
          </a:bodyPr>
          <a:lstStyle/>
          <a:p>
            <a:r>
              <a:rPr lang="en-IN" altLang="en-US" sz="3600" dirty="0">
                <a:latin typeface="+mj-lt"/>
                <a:ea typeface="ヒラギノ角ゴ Pro W3" charset="-128"/>
              </a:rPr>
              <a:t>Marketing Information and Customer Insights </a:t>
            </a:r>
            <a:r>
              <a:rPr lang="en-IN" altLang="en-US" sz="2800" dirty="0">
                <a:latin typeface="Arial"/>
                <a:ea typeface="ヒラギノ角ゴ Pro W3" charset="-128"/>
              </a:rPr>
              <a:t>(3 of 4)</a:t>
            </a:r>
            <a:endParaRPr lang="en-US" sz="2800" dirty="0">
              <a:latin typeface="+mj-lt"/>
            </a:endParaRPr>
          </a:p>
        </p:txBody>
      </p:sp>
      <p:sp>
        <p:nvSpPr>
          <p:cNvPr id="3" name="Content Placeholder 2"/>
          <p:cNvSpPr>
            <a:spLocks noGrp="1"/>
          </p:cNvSpPr>
          <p:nvPr>
            <p:ph idx="1"/>
          </p:nvPr>
        </p:nvSpPr>
        <p:spPr>
          <a:xfrm>
            <a:off x="457200" y="1600201"/>
            <a:ext cx="8229600" cy="3693319"/>
          </a:xfrm>
        </p:spPr>
        <p:txBody>
          <a:bodyPr wrap="square">
            <a:spAutoFit/>
          </a:bodyPr>
          <a:lstStyle/>
          <a:p>
            <a:pPr marL="0" indent="0">
              <a:buNone/>
            </a:pPr>
            <a:r>
              <a:rPr lang="en-US" sz="2000" b="1" dirty="0"/>
              <a:t>Managing Marketing Information</a:t>
            </a:r>
            <a:endParaRPr lang="en-US" sz="2000" dirty="0"/>
          </a:p>
          <a:p>
            <a:r>
              <a:rPr lang="en-IN" sz="2000" dirty="0">
                <a:solidFill>
                  <a:srgbClr val="000000"/>
                </a:solidFill>
              </a:rPr>
              <a:t>Customer insights teams</a:t>
            </a:r>
          </a:p>
          <a:p>
            <a:pPr lvl="1"/>
            <a:r>
              <a:rPr lang="en-IN" sz="2000" dirty="0">
                <a:solidFill>
                  <a:srgbClr val="000000"/>
                </a:solidFill>
              </a:rPr>
              <a:t>Include all company functional areas</a:t>
            </a:r>
          </a:p>
          <a:p>
            <a:pPr lvl="1"/>
            <a:r>
              <a:rPr lang="en-IN" sz="2000" dirty="0">
                <a:solidFill>
                  <a:srgbClr val="000000"/>
                </a:solidFill>
              </a:rPr>
              <a:t>Collect information from a wide variety of sources</a:t>
            </a:r>
          </a:p>
          <a:p>
            <a:pPr lvl="1"/>
            <a:r>
              <a:rPr lang="en-IN" sz="2000" dirty="0">
                <a:solidFill>
                  <a:srgbClr val="000000"/>
                </a:solidFill>
              </a:rPr>
              <a:t>Use insights to create more value for their customers</a:t>
            </a:r>
          </a:p>
          <a:p>
            <a:r>
              <a:rPr lang="en-IN" sz="2000" dirty="0">
                <a:solidFill>
                  <a:srgbClr val="000000"/>
                </a:solidFill>
              </a:rPr>
              <a:t>A </a:t>
            </a:r>
            <a:r>
              <a:rPr lang="en-IN" sz="2000" b="1" dirty="0">
                <a:solidFill>
                  <a:srgbClr val="000000"/>
                </a:solidFill>
              </a:rPr>
              <a:t>marketing information system (</a:t>
            </a:r>
            <a:r>
              <a:rPr lang="en-IN" sz="2000" b="1" spc="-200" dirty="0">
                <a:solidFill>
                  <a:srgbClr val="000000"/>
                </a:solidFill>
              </a:rPr>
              <a:t>M I </a:t>
            </a:r>
            <a:r>
              <a:rPr lang="en-IN" sz="2000" b="1" dirty="0">
                <a:solidFill>
                  <a:srgbClr val="000000"/>
                </a:solidFill>
              </a:rPr>
              <a:t>S)</a:t>
            </a:r>
            <a:r>
              <a:rPr lang="en-IN" sz="2000" dirty="0">
                <a:solidFill>
                  <a:srgbClr val="000000"/>
                </a:solidFill>
              </a:rPr>
              <a:t> refers to the people and procedures dedicated to assessing information needs, developing the needed information, and helping decision makers to use the information to generate and validate actionable customer and market insights.</a:t>
            </a:r>
          </a:p>
        </p:txBody>
      </p:sp>
    </p:spTree>
    <p:extLst>
      <p:ext uri="{BB962C8B-B14F-4D97-AF65-F5344CB8AC3E}">
        <p14:creationId xmlns:p14="http://schemas.microsoft.com/office/powerpoint/2010/main" val="1923445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844"/>
            <a:ext cx="8229600" cy="1119336"/>
          </a:xfrm>
        </p:spPr>
        <p:txBody>
          <a:bodyPr wrap="square">
            <a:noAutofit/>
          </a:bodyPr>
          <a:lstStyle/>
          <a:p>
            <a:r>
              <a:rPr lang="en-IN" altLang="en-US" sz="3600" dirty="0">
                <a:latin typeface="+mj-lt"/>
                <a:ea typeface="ヒラギノ角ゴ Pro W3" charset="-128"/>
              </a:rPr>
              <a:t>Marketing Information and Customer Insights </a:t>
            </a:r>
            <a:r>
              <a:rPr lang="en-IN" altLang="en-US" sz="2800" dirty="0">
                <a:latin typeface="Arial"/>
                <a:ea typeface="ヒラギノ角ゴ Pro W3" charset="-128"/>
              </a:rPr>
              <a:t>(4 of 4)</a:t>
            </a:r>
            <a:endParaRPr lang="en-US" sz="2800" dirty="0">
              <a:latin typeface="+mj-lt"/>
            </a:endParaRPr>
          </a:p>
        </p:txBody>
      </p:sp>
      <p:sp>
        <p:nvSpPr>
          <p:cNvPr id="3" name="Content Placeholder 2"/>
          <p:cNvSpPr>
            <a:spLocks noGrp="1"/>
          </p:cNvSpPr>
          <p:nvPr>
            <p:ph idx="1"/>
          </p:nvPr>
        </p:nvSpPr>
        <p:spPr>
          <a:xfrm>
            <a:off x="457200" y="1373156"/>
            <a:ext cx="8012112" cy="373025"/>
          </a:xfrm>
        </p:spPr>
        <p:txBody>
          <a:bodyPr wrap="square">
            <a:spAutoFit/>
          </a:bodyPr>
          <a:lstStyle/>
          <a:p>
            <a:pPr marL="0" indent="0">
              <a:buNone/>
            </a:pPr>
            <a:r>
              <a:rPr lang="en-US" sz="2400" b="1" dirty="0"/>
              <a:t>Figure 4.1 </a:t>
            </a:r>
            <a:r>
              <a:rPr lang="en-US" sz="2400" dirty="0"/>
              <a:t>The Marketing Information System</a:t>
            </a:r>
            <a:endParaRPr lang="en-IN" sz="2400" dirty="0">
              <a:solidFill>
                <a:srgbClr val="000000"/>
              </a:solidFill>
            </a:endParaRPr>
          </a:p>
        </p:txBody>
      </p:sp>
      <p:pic>
        <p:nvPicPr>
          <p:cNvPr id="6" name="Picture Placeholder 5" descr="A figure presents the marketing information system. &#10;Long description is available in notes, press F6">
            <a:extLst>
              <a:ext uri="{FF2B5EF4-FFF2-40B4-BE49-F238E27FC236}">
                <a16:creationId xmlns="" xmlns:a16="http://schemas.microsoft.com/office/drawing/2014/main" id="{AC3847F3-3AA0-4390-9F1C-7E85B9F12B7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500145" y="2055844"/>
            <a:ext cx="8143708" cy="3457086"/>
          </a:xfrm>
          <a:prstGeom prst="rect">
            <a:avLst/>
          </a:prstGeom>
        </p:spPr>
      </p:pic>
    </p:spTree>
    <p:extLst>
      <p:ext uri="{BB962C8B-B14F-4D97-AF65-F5344CB8AC3E}">
        <p14:creationId xmlns:p14="http://schemas.microsoft.com/office/powerpoint/2010/main" val="399069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 2</a:t>
            </a:r>
            <a:endParaRPr lang="en-US" sz="2800" dirty="0">
              <a:latin typeface="+mj-lt"/>
            </a:endParaRPr>
          </a:p>
        </p:txBody>
      </p:sp>
      <p:sp>
        <p:nvSpPr>
          <p:cNvPr id="3" name="Content Placeholder 2"/>
          <p:cNvSpPr>
            <a:spLocks noGrp="1"/>
          </p:cNvSpPr>
          <p:nvPr>
            <p:ph idx="1"/>
          </p:nvPr>
        </p:nvSpPr>
        <p:spPr>
          <a:xfrm>
            <a:off x="457200" y="996741"/>
            <a:ext cx="8229600" cy="738664"/>
          </a:xfrm>
        </p:spPr>
        <p:txBody>
          <a:bodyPr>
            <a:spAutoFit/>
          </a:bodyPr>
          <a:lstStyle/>
          <a:p>
            <a:pPr marL="0" indent="0">
              <a:buNone/>
            </a:pPr>
            <a:r>
              <a:rPr lang="en-IN" sz="2400" dirty="0"/>
              <a:t>Define the marketing information system and discuss its parts.</a:t>
            </a:r>
          </a:p>
        </p:txBody>
      </p:sp>
    </p:spTree>
    <p:extLst>
      <p:ext uri="{BB962C8B-B14F-4D97-AF65-F5344CB8AC3E}">
        <p14:creationId xmlns:p14="http://schemas.microsoft.com/office/powerpoint/2010/main" val="4042312502"/>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2880</TotalTime>
  <Words>5985</Words>
  <Application>Microsoft Office PowerPoint</Application>
  <PresentationFormat>On-screen Show (4:3)</PresentationFormat>
  <Paragraphs>467</Paragraphs>
  <Slides>41</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ＭＳ Ｐゴシック</vt:lpstr>
      <vt:lpstr>Arial</vt:lpstr>
      <vt:lpstr>Calibri</vt:lpstr>
      <vt:lpstr>Times New Roman</vt:lpstr>
      <vt:lpstr>Verdana</vt:lpstr>
      <vt:lpstr>Wingdings</vt:lpstr>
      <vt:lpstr>ヒラギノ角ゴ Pro W3</vt:lpstr>
      <vt:lpstr>508 Lecture</vt:lpstr>
      <vt:lpstr>Principles of Marketing</vt:lpstr>
      <vt:lpstr>Learning Objectives</vt:lpstr>
      <vt:lpstr>Learning Objective 1</vt:lpstr>
      <vt:lpstr>P&amp;G: Customer Insights and Creating Irresistibly Superior Experiences</vt:lpstr>
      <vt:lpstr>Marketing Information and Customer Insights (1 of 4)</vt:lpstr>
      <vt:lpstr>Marketing Information and Customer Insights (2 of 4)</vt:lpstr>
      <vt:lpstr>Marketing Information and Customer Insights (3 of 4)</vt:lpstr>
      <vt:lpstr>Marketing Information and Customer Insights (4 of 4)</vt:lpstr>
      <vt:lpstr>Learning Objective 2</vt:lpstr>
      <vt:lpstr>Assessing Marketing Information Needs (1 of 2)</vt:lpstr>
      <vt:lpstr>Assessing Marketing Information Needs (2 of 2)</vt:lpstr>
      <vt:lpstr>Developing Marketing Information       (1 of 3)</vt:lpstr>
      <vt:lpstr>Developing Marketing Information        (2 of 3)</vt:lpstr>
      <vt:lpstr>Developing Marketing Information        (3 of 3)</vt:lpstr>
      <vt:lpstr>Learning Objective 3</vt:lpstr>
      <vt:lpstr>Marketing Research (1 of 18)</vt:lpstr>
      <vt:lpstr>Marketing Research (2 of 18)</vt:lpstr>
      <vt:lpstr>Marketing Research (3 of 18)</vt:lpstr>
      <vt:lpstr>Marketing Research (4 of 18)</vt:lpstr>
      <vt:lpstr>Marketing Research (5 of 18)</vt:lpstr>
      <vt:lpstr>Marketing Research (6 of 18)</vt:lpstr>
      <vt:lpstr>Marketing Research (7 of 18)</vt:lpstr>
      <vt:lpstr>Marketing Research (8 of 18)</vt:lpstr>
      <vt:lpstr>Marketing Research (9 of 18)</vt:lpstr>
      <vt:lpstr>Marketing Research (10 of 18)</vt:lpstr>
      <vt:lpstr>Marketing Research (11 of 18)</vt:lpstr>
      <vt:lpstr>Marketing Research (12 of 18)</vt:lpstr>
      <vt:lpstr>Marketing Research (13 of 18)</vt:lpstr>
      <vt:lpstr>Marketing Research (14 of 18)</vt:lpstr>
      <vt:lpstr>Marketing Research (15 of 18)</vt:lpstr>
      <vt:lpstr>Marketing Research (16 of 18)</vt:lpstr>
      <vt:lpstr>Marketing Research (17 of 18)</vt:lpstr>
      <vt:lpstr>Marketing Research (18 of 18)</vt:lpstr>
      <vt:lpstr>Learning Objective 4</vt:lpstr>
      <vt:lpstr>Analyzing and Using Marketing Information (1 of 2)</vt:lpstr>
      <vt:lpstr>Analyzing and Using Marketing Information (2 of 2)</vt:lpstr>
      <vt:lpstr>Learning Objective 5</vt:lpstr>
      <vt:lpstr>Other Marketing Information Considerations</vt:lpstr>
      <vt:lpstr>Why use marketing information and research to develop marketing strategies for organizations? </vt:lpstr>
      <vt:lpstr>PowerPoint Presentation</vt:lpstr>
      <vt:lpstr>PowerPoint Presentation</vt:lpstr>
    </vt:vector>
  </TitlesOfParts>
  <Company>Pearson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Marketing, Eighteenth Edition, Chapter 4, Managing Marketing Information to Gain Customer Insights</dc:title>
  <dc:subject>Marketing</dc:subject>
  <dc:creator>Kotler</dc:creator>
  <cp:keywords>Marketing</cp:keywords>
  <cp:lastModifiedBy>Windows User</cp:lastModifiedBy>
  <cp:revision>4975</cp:revision>
  <dcterms:created xsi:type="dcterms:W3CDTF">2014-07-14T20:04:21Z</dcterms:created>
  <dcterms:modified xsi:type="dcterms:W3CDTF">2021-11-01T03:53:04Z</dcterms:modified>
</cp:coreProperties>
</file>